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35"/>
  </p:notesMasterIdLst>
  <p:sldIdLst>
    <p:sldId id="285" r:id="rId6"/>
    <p:sldId id="256" r:id="rId7"/>
    <p:sldId id="257" r:id="rId8"/>
    <p:sldId id="258" r:id="rId9"/>
    <p:sldId id="259" r:id="rId10"/>
    <p:sldId id="260" r:id="rId11"/>
    <p:sldId id="261" r:id="rId12"/>
    <p:sldId id="263" r:id="rId13"/>
    <p:sldId id="264" r:id="rId14"/>
    <p:sldId id="265" r:id="rId15"/>
    <p:sldId id="266" r:id="rId16"/>
    <p:sldId id="268" r:id="rId17"/>
    <p:sldId id="267" r:id="rId18"/>
    <p:sldId id="269" r:id="rId19"/>
    <p:sldId id="270" r:id="rId20"/>
    <p:sldId id="271" r:id="rId21"/>
    <p:sldId id="272" r:id="rId22"/>
    <p:sldId id="273" r:id="rId23"/>
    <p:sldId id="275" r:id="rId24"/>
    <p:sldId id="276" r:id="rId25"/>
    <p:sldId id="277" r:id="rId26"/>
    <p:sldId id="278" r:id="rId27"/>
    <p:sldId id="279" r:id="rId28"/>
    <p:sldId id="280" r:id="rId29"/>
    <p:sldId id="281" r:id="rId30"/>
    <p:sldId id="282" r:id="rId31"/>
    <p:sldId id="283" r:id="rId32"/>
    <p:sldId id="289" r:id="rId33"/>
    <p:sldId id="290" r:id="rId34"/>
  </p:sldIdLst>
  <p:sldSz cx="9144000" cy="6858000" type="screen4x3"/>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49" autoAdjust="0"/>
  </p:normalViewPr>
  <p:slideViewPr>
    <p:cSldViewPr snapToGrid="0">
      <p:cViewPr varScale="1">
        <p:scale>
          <a:sx n="68" d="100"/>
          <a:sy n="68" d="100"/>
        </p:scale>
        <p:origin x="144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ZA"/>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8F73168F-BC8A-40B2-8DE3-4297D4C88C72}" type="datetimeFigureOut">
              <a:rPr lang="en-ZA" smtClean="0"/>
              <a:t>29/10/2021</a:t>
            </a:fld>
            <a:endParaRPr lang="en-ZA"/>
          </a:p>
        </p:txBody>
      </p:sp>
      <p:sp>
        <p:nvSpPr>
          <p:cNvPr id="4" name="Slide Image Placeholder 3"/>
          <p:cNvSpPr>
            <a:spLocks noGrp="1" noRot="1" noChangeAspect="1"/>
          </p:cNvSpPr>
          <p:nvPr>
            <p:ph type="sldImg" idx="2"/>
          </p:nvPr>
        </p:nvSpPr>
        <p:spPr>
          <a:xfrm>
            <a:off x="1247775" y="1279525"/>
            <a:ext cx="4603750" cy="3454400"/>
          </a:xfrm>
          <a:prstGeom prst="rect">
            <a:avLst/>
          </a:prstGeom>
          <a:noFill/>
          <a:ln w="12700">
            <a:solidFill>
              <a:prstClr val="black"/>
            </a:solidFill>
          </a:ln>
        </p:spPr>
        <p:txBody>
          <a:bodyPr vert="horz" lIns="99048" tIns="49524" rIns="99048" bIns="49524" rtlCol="0" anchor="ctr"/>
          <a:lstStyle/>
          <a:p>
            <a:endParaRPr lang="en-ZA"/>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ZA"/>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73ECD380-3ADF-4E65-A899-2320DDDE3A63}" type="slidenum">
              <a:rPr lang="en-ZA" smtClean="0"/>
              <a:t>‹#›</a:t>
            </a:fld>
            <a:endParaRPr lang="en-ZA"/>
          </a:p>
        </p:txBody>
      </p:sp>
    </p:spTree>
    <p:extLst>
      <p:ext uri="{BB962C8B-B14F-4D97-AF65-F5344CB8AC3E}">
        <p14:creationId xmlns:p14="http://schemas.microsoft.com/office/powerpoint/2010/main" val="3871177542"/>
      </p:ext>
    </p:extLst>
  </p:cSld>
  <p:clrMap bg1="lt1" tx1="dk1" bg2="lt2" tx2="dk2" accent1="accent1" accent2="accent2" accent3="accent3" accent4="accent4" accent5="accent5" accent6="accent6" hlink="hlink" folHlink="folHlink"/>
  <p:notesStyle>
    <a:lvl1pPr marL="0" algn="l" defTabSz="653064" rtl="0" eaLnBrk="1" latinLnBrk="0" hangingPunct="1">
      <a:defRPr sz="857" kern="1200">
        <a:solidFill>
          <a:schemeClr val="tx1"/>
        </a:solidFill>
        <a:latin typeface="+mn-lt"/>
        <a:ea typeface="+mn-ea"/>
        <a:cs typeface="+mn-cs"/>
      </a:defRPr>
    </a:lvl1pPr>
    <a:lvl2pPr marL="326532" algn="l" defTabSz="653064" rtl="0" eaLnBrk="1" latinLnBrk="0" hangingPunct="1">
      <a:defRPr sz="857" kern="1200">
        <a:solidFill>
          <a:schemeClr val="tx1"/>
        </a:solidFill>
        <a:latin typeface="+mn-lt"/>
        <a:ea typeface="+mn-ea"/>
        <a:cs typeface="+mn-cs"/>
      </a:defRPr>
    </a:lvl2pPr>
    <a:lvl3pPr marL="653064" algn="l" defTabSz="653064" rtl="0" eaLnBrk="1" latinLnBrk="0" hangingPunct="1">
      <a:defRPr sz="857" kern="1200">
        <a:solidFill>
          <a:schemeClr val="tx1"/>
        </a:solidFill>
        <a:latin typeface="+mn-lt"/>
        <a:ea typeface="+mn-ea"/>
        <a:cs typeface="+mn-cs"/>
      </a:defRPr>
    </a:lvl3pPr>
    <a:lvl4pPr marL="979597" algn="l" defTabSz="653064" rtl="0" eaLnBrk="1" latinLnBrk="0" hangingPunct="1">
      <a:defRPr sz="857" kern="1200">
        <a:solidFill>
          <a:schemeClr val="tx1"/>
        </a:solidFill>
        <a:latin typeface="+mn-lt"/>
        <a:ea typeface="+mn-ea"/>
        <a:cs typeface="+mn-cs"/>
      </a:defRPr>
    </a:lvl4pPr>
    <a:lvl5pPr marL="1306129" algn="l" defTabSz="653064" rtl="0" eaLnBrk="1" latinLnBrk="0" hangingPunct="1">
      <a:defRPr sz="857" kern="1200">
        <a:solidFill>
          <a:schemeClr val="tx1"/>
        </a:solidFill>
        <a:latin typeface="+mn-lt"/>
        <a:ea typeface="+mn-ea"/>
        <a:cs typeface="+mn-cs"/>
      </a:defRPr>
    </a:lvl5pPr>
    <a:lvl6pPr marL="1632661" algn="l" defTabSz="653064" rtl="0" eaLnBrk="1" latinLnBrk="0" hangingPunct="1">
      <a:defRPr sz="857" kern="1200">
        <a:solidFill>
          <a:schemeClr val="tx1"/>
        </a:solidFill>
        <a:latin typeface="+mn-lt"/>
        <a:ea typeface="+mn-ea"/>
        <a:cs typeface="+mn-cs"/>
      </a:defRPr>
    </a:lvl6pPr>
    <a:lvl7pPr marL="1959193" algn="l" defTabSz="653064" rtl="0" eaLnBrk="1" latinLnBrk="0" hangingPunct="1">
      <a:defRPr sz="857" kern="1200">
        <a:solidFill>
          <a:schemeClr val="tx1"/>
        </a:solidFill>
        <a:latin typeface="+mn-lt"/>
        <a:ea typeface="+mn-ea"/>
        <a:cs typeface="+mn-cs"/>
      </a:defRPr>
    </a:lvl7pPr>
    <a:lvl8pPr marL="2285726" algn="l" defTabSz="653064" rtl="0" eaLnBrk="1" latinLnBrk="0" hangingPunct="1">
      <a:defRPr sz="857" kern="1200">
        <a:solidFill>
          <a:schemeClr val="tx1"/>
        </a:solidFill>
        <a:latin typeface="+mn-lt"/>
        <a:ea typeface="+mn-ea"/>
        <a:cs typeface="+mn-cs"/>
      </a:defRPr>
    </a:lvl8pPr>
    <a:lvl9pPr marL="2612258" algn="l" defTabSz="653064" rtl="0" eaLnBrk="1" latinLnBrk="0" hangingPunct="1">
      <a:defRPr sz="85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67"/>
              </a:spcAft>
            </a:pPr>
            <a:r>
              <a:rPr lang="en-ZA" sz="1900" b="1" u="sng" dirty="0">
                <a:latin typeface="Calibri" panose="020F0502020204030204" pitchFamily="34" charset="0"/>
                <a:ea typeface="Calibri" panose="020F0502020204030204" pitchFamily="34" charset="0"/>
                <a:cs typeface="Times New Roman" panose="02020603050405020304" pitchFamily="18" charset="0"/>
              </a:rPr>
              <a:t>What is Biodiversity crime and is it an issue in the Western Cape?</a:t>
            </a:r>
            <a:endParaRPr lang="en-ZA"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ZA" sz="1900" dirty="0">
                <a:latin typeface="Calibri" panose="020F0502020204030204" pitchFamily="34" charset="0"/>
                <a:ea typeface="Calibri" panose="020F0502020204030204" pitchFamily="34" charset="0"/>
                <a:cs typeface="Times New Roman" panose="02020603050405020304" pitchFamily="18" charset="0"/>
              </a:rPr>
              <a:t>Biodiversity crime is basically any illegal activity that targets our indigenous fauna and flora. It can range from hunting and poaching of wild animals to picking and trafficking of indigenous flora.</a:t>
            </a:r>
          </a:p>
          <a:p>
            <a:pPr>
              <a:lnSpc>
                <a:spcPct val="107000"/>
              </a:lnSpc>
              <a:spcAft>
                <a:spcPts val="867"/>
              </a:spcAft>
            </a:pPr>
            <a:r>
              <a:rPr lang="en-ZA" sz="1900" dirty="0">
                <a:latin typeface="Calibri" panose="020F0502020204030204" pitchFamily="34" charset="0"/>
                <a:ea typeface="Calibri" panose="020F0502020204030204" pitchFamily="34" charset="0"/>
                <a:cs typeface="Times New Roman" panose="02020603050405020304" pitchFamily="18" charset="0"/>
              </a:rPr>
              <a:t>It is actually a very serious issue in the Western Cape, and presents a significant challenge to conservation and enforcement agencies. </a:t>
            </a:r>
          </a:p>
          <a:p>
            <a:pPr>
              <a:lnSpc>
                <a:spcPct val="107000"/>
              </a:lnSpc>
              <a:spcAft>
                <a:spcPts val="867"/>
              </a:spcAft>
            </a:pPr>
            <a:r>
              <a:rPr lang="en-ZA" sz="1900" dirty="0">
                <a:latin typeface="Calibri" panose="020F0502020204030204" pitchFamily="34" charset="0"/>
                <a:ea typeface="Calibri" panose="020F0502020204030204" pitchFamily="34" charset="0"/>
                <a:cs typeface="Times New Roman" panose="02020603050405020304" pitchFamily="18" charset="0"/>
              </a:rPr>
              <a:t>Because the Western Cape has very unique biodiversity (we host most of the Cape floristic kingdom) and because of the high levels of endemic species, the Western Cape is a very attractive target for illegal traffickers that come from around the world to target our reptiles our flora and other taxa that are only found here in the WC.</a:t>
            </a:r>
          </a:p>
          <a:p>
            <a:pPr>
              <a:lnSpc>
                <a:spcPct val="107000"/>
              </a:lnSpc>
              <a:spcAft>
                <a:spcPts val="867"/>
              </a:spcAft>
            </a:pPr>
            <a:r>
              <a:rPr lang="en-ZA" sz="1900" b="1" u="sng" dirty="0">
                <a:latin typeface="Calibri" panose="020F0502020204030204" pitchFamily="34" charset="0"/>
                <a:ea typeface="Calibri" panose="020F0502020204030204" pitchFamily="34" charset="0"/>
                <a:cs typeface="Times New Roman" panose="02020603050405020304" pitchFamily="18" charset="0"/>
              </a:rPr>
              <a:t>Typically, what do poachers take from our Province?</a:t>
            </a:r>
            <a:endParaRPr lang="en-ZA" sz="19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67"/>
              </a:spcAft>
            </a:pPr>
            <a:r>
              <a:rPr lang="en-ZA" sz="1900" dirty="0">
                <a:latin typeface="Calibri" panose="020F0502020204030204" pitchFamily="34" charset="0"/>
                <a:ea typeface="Calibri" panose="020F0502020204030204" pitchFamily="34" charset="0"/>
                <a:cs typeface="Times New Roman" panose="02020603050405020304" pitchFamily="18" charset="0"/>
              </a:rPr>
              <a:t>It depends on what is in demand around the world in the international markets. During the period under review; </a:t>
            </a:r>
            <a:r>
              <a:rPr lang="en-ZA" sz="1900" dirty="0" err="1">
                <a:latin typeface="Calibri" panose="020F0502020204030204" pitchFamily="34" charset="0"/>
                <a:ea typeface="Calibri" panose="020F0502020204030204" pitchFamily="34" charset="0"/>
                <a:cs typeface="Times New Roman" panose="02020603050405020304" pitchFamily="18" charset="0"/>
              </a:rPr>
              <a:t>ie</a:t>
            </a:r>
            <a:r>
              <a:rPr lang="en-ZA" sz="1900" dirty="0">
                <a:latin typeface="Calibri" panose="020F0502020204030204" pitchFamily="34" charset="0"/>
                <a:ea typeface="Calibri" panose="020F0502020204030204" pitchFamily="34" charset="0"/>
                <a:cs typeface="Times New Roman" panose="02020603050405020304" pitchFamily="18" charset="0"/>
              </a:rPr>
              <a:t> 2019 a number of high-profile cases involving foreign collectors were investigated in the Western Cape.</a:t>
            </a:r>
          </a:p>
          <a:p>
            <a:pPr algn="just">
              <a:lnSpc>
                <a:spcPct val="107000"/>
              </a:lnSpc>
              <a:spcAft>
                <a:spcPts val="867"/>
              </a:spcAft>
            </a:pPr>
            <a:r>
              <a:rPr lang="en-ZA" sz="1900" dirty="0">
                <a:latin typeface="Calibri" panose="020F0502020204030204" pitchFamily="34" charset="0"/>
                <a:ea typeface="Calibri" panose="020F0502020204030204" pitchFamily="34" charset="0"/>
                <a:cs typeface="Times New Roman" panose="02020603050405020304" pitchFamily="18" charset="0"/>
              </a:rPr>
              <a:t>Two of these cases are prime examples of the type of individuals involved in these illegal activities and the species that are targeted by collectors. </a:t>
            </a:r>
          </a:p>
          <a:p>
            <a:pPr algn="just">
              <a:lnSpc>
                <a:spcPct val="107000"/>
              </a:lnSpc>
              <a:spcAft>
                <a:spcPts val="867"/>
              </a:spcAft>
            </a:pPr>
            <a:r>
              <a:rPr lang="en-ZA" sz="1900" dirty="0">
                <a:latin typeface="Calibri" panose="020F0502020204030204" pitchFamily="34" charset="0"/>
                <a:ea typeface="Calibri" panose="020F0502020204030204" pitchFamily="34" charset="0"/>
                <a:cs typeface="Times New Roman" panose="02020603050405020304" pitchFamily="18" charset="0"/>
              </a:rPr>
              <a:t>In a case registered in </a:t>
            </a:r>
            <a:r>
              <a:rPr lang="en-ZA" sz="1900" dirty="0" err="1">
                <a:latin typeface="Calibri" panose="020F0502020204030204" pitchFamily="34" charset="0"/>
                <a:ea typeface="Calibri" panose="020F0502020204030204" pitchFamily="34" charset="0"/>
                <a:cs typeface="Times New Roman" panose="02020603050405020304" pitchFamily="18" charset="0"/>
              </a:rPr>
              <a:t>Nuwerus</a:t>
            </a:r>
            <a:r>
              <a:rPr lang="en-ZA" sz="1900" dirty="0">
                <a:latin typeface="Calibri" panose="020F0502020204030204" pitchFamily="34" charset="0"/>
                <a:ea typeface="Calibri" panose="020F0502020204030204" pitchFamily="34" charset="0"/>
                <a:cs typeface="Times New Roman" panose="02020603050405020304" pitchFamily="18" charset="0"/>
              </a:rPr>
              <a:t> involving the illegal capture of Armadillo girdled lizards, one of the accused had been prosecuted and imprisoned in both Indonesia and in Australia for reptile trafficking.  In fact, he travelled to South Africa within weeks of being deported from Australia.</a:t>
            </a:r>
          </a:p>
          <a:p>
            <a:pPr algn="just">
              <a:lnSpc>
                <a:spcPct val="107000"/>
              </a:lnSpc>
              <a:spcAft>
                <a:spcPts val="867"/>
              </a:spcAft>
            </a:pPr>
            <a:r>
              <a:rPr lang="en-ZA" sz="1900" dirty="0">
                <a:latin typeface="Calibri" panose="020F0502020204030204" pitchFamily="34" charset="0"/>
                <a:ea typeface="Calibri" panose="020F0502020204030204" pitchFamily="34" charset="0"/>
                <a:cs typeface="Times New Roman" panose="02020603050405020304" pitchFamily="18" charset="0"/>
              </a:rPr>
              <a:t>In a case registered in Ashton involving the trafficking of 2018 succulent plants, one of the accused, </a:t>
            </a:r>
            <a:r>
              <a:rPr lang="en-ZA" sz="1900" dirty="0" err="1">
                <a:latin typeface="Calibri" panose="020F0502020204030204" pitchFamily="34" charset="0"/>
                <a:ea typeface="Calibri" panose="020F0502020204030204" pitchFamily="34" charset="0"/>
                <a:cs typeface="Times New Roman" panose="02020603050405020304" pitchFamily="18" charset="0"/>
              </a:rPr>
              <a:t>Byungsu</a:t>
            </a:r>
            <a:r>
              <a:rPr lang="en-ZA" sz="1900" dirty="0">
                <a:latin typeface="Calibri" panose="020F0502020204030204" pitchFamily="34" charset="0"/>
                <a:ea typeface="Calibri" panose="020F0502020204030204" pitchFamily="34" charset="0"/>
                <a:cs typeface="Times New Roman" panose="02020603050405020304" pitchFamily="18" charset="0"/>
              </a:rPr>
              <a:t> Kim, was already wanted on a United States Federal warrant of arrest. Cooperation between South African and US authorities facilitated his extradition to face charges related to the illegal trafficking of succulent plants in California.  </a:t>
            </a:r>
            <a:r>
              <a:rPr lang="en-ZA" sz="1900" b="1" dirty="0">
                <a:latin typeface="Calibri" panose="020F0502020204030204" pitchFamily="34" charset="0"/>
                <a:ea typeface="Calibri" panose="020F0502020204030204" pitchFamily="34" charset="0"/>
                <a:cs typeface="Times New Roman" panose="02020603050405020304" pitchFamily="18" charset="0"/>
              </a:rPr>
              <a:t>These two cases illustrate the nature of the threat posed by illegal trafficking.</a:t>
            </a:r>
          </a:p>
          <a:p>
            <a:pPr algn="just">
              <a:lnSpc>
                <a:spcPct val="107000"/>
              </a:lnSpc>
              <a:spcAft>
                <a:spcPts val="867"/>
              </a:spcAft>
            </a:pPr>
            <a:r>
              <a:rPr lang="en-ZA" sz="1900" dirty="0">
                <a:latin typeface="Calibri" panose="020F0502020204030204" pitchFamily="34" charset="0"/>
                <a:ea typeface="Calibri" panose="020F0502020204030204" pitchFamily="34" charset="0"/>
                <a:cs typeface="Times New Roman" panose="02020603050405020304" pitchFamily="18" charset="0"/>
              </a:rPr>
              <a:t>Subsequent to the period under review, there has been a marked increase in the number of incidents involving the trafficking of succulent plants.  During 2020 and 2021, an additional 13 case dockets were registered in the Western Cape in which the accused were found in possession of flora.  The most serious of these involved a consignment of 12831 plants and another involved a consignment of 9219 plants respectively.  The nature of the cases have also undergone a shift during the pandemic, with foreign nationals now contracting South Africans to pick flora on their behalf.  This complicates law enforcement efforts because the individuals arrested are most often just the pickers, and these arrests do nothing to combat or reduce the demand for the plants. </a:t>
            </a:r>
          </a:p>
          <a:p>
            <a:pPr algn="just">
              <a:lnSpc>
                <a:spcPct val="107000"/>
              </a:lnSpc>
              <a:spcAft>
                <a:spcPts val="867"/>
              </a:spcAft>
            </a:pPr>
            <a:r>
              <a:rPr lang="en-ZA" sz="1900" b="1" u="sng" dirty="0">
                <a:latin typeface="Calibri" panose="020F0502020204030204" pitchFamily="34" charset="0"/>
                <a:ea typeface="Calibri" panose="020F0502020204030204" pitchFamily="34" charset="0"/>
                <a:cs typeface="Times New Roman" panose="02020603050405020304" pitchFamily="18" charset="0"/>
              </a:rPr>
              <a:t>What steps do we take against these traffickers?</a:t>
            </a:r>
            <a:endParaRPr lang="en-ZA" sz="1900" dirty="0">
              <a:latin typeface="Calibri" panose="020F0502020204030204" pitchFamily="34" charset="0"/>
              <a:ea typeface="Calibri" panose="020F0502020204030204" pitchFamily="34" charset="0"/>
              <a:cs typeface="Times New Roman" panose="02020603050405020304" pitchFamily="18" charset="0"/>
            </a:endParaRPr>
          </a:p>
          <a:p>
            <a:pPr marL="371429" indent="-371429">
              <a:lnSpc>
                <a:spcPct val="107000"/>
              </a:lnSpc>
              <a:buFont typeface="+mj-lt"/>
              <a:buAutoNum type="arabicPeriod"/>
            </a:pPr>
            <a:r>
              <a:rPr lang="en-ZA" sz="1900" dirty="0">
                <a:latin typeface="Calibri" panose="020F0502020204030204" pitchFamily="34" charset="0"/>
                <a:ea typeface="Calibri" panose="020F0502020204030204" pitchFamily="34" charset="0"/>
                <a:cs typeface="Times New Roman" panose="02020603050405020304" pitchFamily="18" charset="0"/>
              </a:rPr>
              <a:t>They are prosecuted to the fullest extent of the law.</a:t>
            </a:r>
          </a:p>
          <a:p>
            <a:pPr marL="371429" indent="-371429">
              <a:lnSpc>
                <a:spcPct val="107000"/>
              </a:lnSpc>
              <a:buFont typeface="+mj-lt"/>
              <a:buAutoNum type="arabicPeriod"/>
            </a:pPr>
            <a:r>
              <a:rPr lang="en-ZA" sz="1900" dirty="0">
                <a:latin typeface="Calibri" panose="020F0502020204030204" pitchFamily="34" charset="0"/>
                <a:ea typeface="Calibri" panose="020F0502020204030204" pitchFamily="34" charset="0"/>
                <a:cs typeface="Times New Roman" panose="02020603050405020304" pitchFamily="18" charset="0"/>
              </a:rPr>
              <a:t>Accused are often sentenced to direct imprisonment without the option of a fine.</a:t>
            </a:r>
          </a:p>
          <a:p>
            <a:pPr marL="371429" indent="-371429">
              <a:lnSpc>
                <a:spcPct val="107000"/>
              </a:lnSpc>
              <a:spcAft>
                <a:spcPts val="867"/>
              </a:spcAft>
              <a:buFont typeface="+mj-lt"/>
              <a:buAutoNum type="arabicPeriod"/>
            </a:pPr>
            <a:r>
              <a:rPr lang="en-ZA" sz="1900" dirty="0">
                <a:latin typeface="Calibri" panose="020F0502020204030204" pitchFamily="34" charset="0"/>
                <a:ea typeface="Calibri" panose="020F0502020204030204" pitchFamily="34" charset="0"/>
                <a:cs typeface="Times New Roman" panose="02020603050405020304" pitchFamily="18" charset="0"/>
              </a:rPr>
              <a:t>Foreign nationals are also deported and declared </a:t>
            </a:r>
            <a:r>
              <a:rPr lang="en-ZA" sz="1900" i="1" dirty="0">
                <a:latin typeface="Calibri" panose="020F0502020204030204" pitchFamily="34" charset="0"/>
                <a:ea typeface="Calibri" panose="020F0502020204030204" pitchFamily="34" charset="0"/>
                <a:cs typeface="Times New Roman" panose="02020603050405020304" pitchFamily="18" charset="0"/>
              </a:rPr>
              <a:t>personae non grata</a:t>
            </a:r>
            <a:r>
              <a:rPr lang="en-ZA" sz="1900" dirty="0">
                <a:latin typeface="Calibri" panose="020F0502020204030204" pitchFamily="34" charset="0"/>
                <a:ea typeface="Calibri" panose="020F0502020204030204" pitchFamily="34" charset="0"/>
                <a:cs typeface="Times New Roman" panose="02020603050405020304" pitchFamily="18" charset="0"/>
              </a:rPr>
              <a:t> (unwelcome persons), which prevents them from returning to the country after deportation.</a:t>
            </a:r>
          </a:p>
          <a:p>
            <a:endParaRPr lang="en-ZA" dirty="0"/>
          </a:p>
        </p:txBody>
      </p:sp>
      <p:sp>
        <p:nvSpPr>
          <p:cNvPr id="4" name="Slide Number Placeholder 3"/>
          <p:cNvSpPr>
            <a:spLocks noGrp="1"/>
          </p:cNvSpPr>
          <p:nvPr>
            <p:ph type="sldNum" sz="quarter" idx="5"/>
          </p:nvPr>
        </p:nvSpPr>
        <p:spPr/>
        <p:txBody>
          <a:bodyPr/>
          <a:lstStyle/>
          <a:p>
            <a:fld id="{73ECD380-3ADF-4E65-A899-2320DDDE3A63}" type="slidenum">
              <a:rPr lang="en-ZA" smtClean="0"/>
              <a:t>17</a:t>
            </a:fld>
            <a:endParaRPr lang="en-ZA"/>
          </a:p>
        </p:txBody>
      </p:sp>
    </p:spTree>
    <p:extLst>
      <p:ext uri="{BB962C8B-B14F-4D97-AF65-F5344CB8AC3E}">
        <p14:creationId xmlns:p14="http://schemas.microsoft.com/office/powerpoint/2010/main" val="3912567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6B061C-2670-4003-B311-F3781D749E3B}" type="datetimeFigureOut">
              <a:rPr lang="en-GB" smtClean="0"/>
              <a:t>29/10/2021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AE84D8-8DEE-43F0-AB51-14B818B62B7B}" type="slidenum">
              <a:rPr lang="en-GB" smtClean="0"/>
              <a:t>‹#›</a:t>
            </a:fld>
            <a:endParaRPr lang="en-GB"/>
          </a:p>
        </p:txBody>
      </p:sp>
    </p:spTree>
    <p:extLst>
      <p:ext uri="{BB962C8B-B14F-4D97-AF65-F5344CB8AC3E}">
        <p14:creationId xmlns:p14="http://schemas.microsoft.com/office/powerpoint/2010/main" val="2033833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6B061C-2670-4003-B311-F3781D749E3B}" type="datetimeFigureOut">
              <a:rPr lang="en-GB" smtClean="0"/>
              <a:t>29/10/2021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AE84D8-8DEE-43F0-AB51-14B818B62B7B}" type="slidenum">
              <a:rPr lang="en-GB" smtClean="0"/>
              <a:t>‹#›</a:t>
            </a:fld>
            <a:endParaRPr lang="en-GB"/>
          </a:p>
        </p:txBody>
      </p:sp>
    </p:spTree>
    <p:extLst>
      <p:ext uri="{BB962C8B-B14F-4D97-AF65-F5344CB8AC3E}">
        <p14:creationId xmlns:p14="http://schemas.microsoft.com/office/powerpoint/2010/main" val="2603708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6B061C-2670-4003-B311-F3781D749E3B}" type="datetimeFigureOut">
              <a:rPr lang="en-GB" smtClean="0"/>
              <a:t>29/10/2021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AE84D8-8DEE-43F0-AB51-14B818B62B7B}" type="slidenum">
              <a:rPr lang="en-GB" smtClean="0"/>
              <a:t>‹#›</a:t>
            </a:fld>
            <a:endParaRPr lang="en-GB"/>
          </a:p>
        </p:txBody>
      </p:sp>
    </p:spTree>
    <p:extLst>
      <p:ext uri="{BB962C8B-B14F-4D97-AF65-F5344CB8AC3E}">
        <p14:creationId xmlns:p14="http://schemas.microsoft.com/office/powerpoint/2010/main" val="2132471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90415" y="1801906"/>
            <a:ext cx="5460763" cy="1924800"/>
          </a:xfrm>
          <a:prstGeom prst="rect">
            <a:avLst/>
          </a:prstGeom>
        </p:spPr>
        <p:txBody>
          <a:bodyPr anchor="b"/>
          <a:lstStyle>
            <a:lvl1pPr algn="l">
              <a:defRPr sz="3000" b="1" i="0" baseline="0">
                <a:solidFill>
                  <a:srgbClr val="005B7F"/>
                </a:solidFill>
              </a:defRPr>
            </a:lvl1pPr>
          </a:lstStyle>
          <a:p>
            <a:r>
              <a:rPr lang="en-US" dirty="0"/>
              <a:t>Edit title of presentation</a:t>
            </a:r>
          </a:p>
        </p:txBody>
      </p:sp>
      <p:sp>
        <p:nvSpPr>
          <p:cNvPr id="3" name="Subtitle 2"/>
          <p:cNvSpPr>
            <a:spLocks noGrp="1"/>
          </p:cNvSpPr>
          <p:nvPr>
            <p:ph type="subTitle" idx="1" hasCustomPrompt="1"/>
          </p:nvPr>
        </p:nvSpPr>
        <p:spPr>
          <a:xfrm>
            <a:off x="1290415" y="4369581"/>
            <a:ext cx="5452217" cy="349623"/>
          </a:xfrm>
          <a:prstGeom prst="rect">
            <a:avLst/>
          </a:prstGeom>
        </p:spPr>
        <p:txBody>
          <a:bodyPr/>
          <a:lstStyle>
            <a:lvl1pPr marL="0" indent="0" algn="l">
              <a:buNone/>
              <a:defRPr sz="2000" cap="all" spc="100" baseline="0">
                <a:solidFill>
                  <a:srgbClr val="005B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PRESENTER NAME</a:t>
            </a:r>
          </a:p>
        </p:txBody>
      </p:sp>
      <p:sp>
        <p:nvSpPr>
          <p:cNvPr id="4" name="Text Placeholder 7"/>
          <p:cNvSpPr>
            <a:spLocks noGrp="1"/>
          </p:cNvSpPr>
          <p:nvPr>
            <p:ph type="body" sz="quarter" idx="10" hasCustomPrompt="1"/>
          </p:nvPr>
        </p:nvSpPr>
        <p:spPr>
          <a:xfrm>
            <a:off x="1290415" y="4821756"/>
            <a:ext cx="5441203" cy="493432"/>
          </a:xfrm>
          <a:prstGeom prst="rect">
            <a:avLst/>
          </a:prstGeom>
        </p:spPr>
        <p:txBody>
          <a:bodyPr anchor="b"/>
          <a:lstStyle>
            <a:lvl1pPr marL="0" indent="0" algn="l">
              <a:buNone/>
              <a:defRPr sz="1600" spc="100" baseline="0">
                <a:solidFill>
                  <a:srgbClr val="005B7F"/>
                </a:solidFill>
              </a:defRPr>
            </a:lvl1pPr>
          </a:lstStyle>
          <a:p>
            <a:pPr lvl="0"/>
            <a:r>
              <a:rPr lang="en-US" dirty="0"/>
              <a:t>Edit job title</a:t>
            </a:r>
          </a:p>
        </p:txBody>
      </p:sp>
      <p:sp>
        <p:nvSpPr>
          <p:cNvPr id="5" name="Rectangle 4"/>
          <p:cNvSpPr/>
          <p:nvPr userDrawn="1"/>
        </p:nvSpPr>
        <p:spPr>
          <a:xfrm>
            <a:off x="0" y="0"/>
            <a:ext cx="9144000" cy="6858000"/>
          </a:xfrm>
          <a:prstGeom prst="rect">
            <a:avLst/>
          </a:prstGeom>
          <a:noFill/>
          <a:ln w="3175">
            <a:solidFill>
              <a:srgbClr val="005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627744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 photo left green panel right">
    <p:spTree>
      <p:nvGrpSpPr>
        <p:cNvPr id="1" name=""/>
        <p:cNvGrpSpPr/>
        <p:nvPr/>
      </p:nvGrpSpPr>
      <p:grpSpPr>
        <a:xfrm>
          <a:off x="0" y="0"/>
          <a:ext cx="0" cy="0"/>
          <a:chOff x="0" y="0"/>
          <a:chExt cx="0" cy="0"/>
        </a:xfrm>
      </p:grpSpPr>
      <p:sp>
        <p:nvSpPr>
          <p:cNvPr id="2" name="Rectangle 1"/>
          <p:cNvSpPr/>
          <p:nvPr userDrawn="1"/>
        </p:nvSpPr>
        <p:spPr>
          <a:xfrm>
            <a:off x="4905286" y="1"/>
            <a:ext cx="4238714" cy="6238430"/>
          </a:xfrm>
          <a:prstGeom prst="rect">
            <a:avLst/>
          </a:prstGeom>
          <a:solidFill>
            <a:srgbClr val="AED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Picture Placeholder 2"/>
          <p:cNvSpPr>
            <a:spLocks noGrp="1"/>
          </p:cNvSpPr>
          <p:nvPr>
            <p:ph type="pic" sz="quarter" idx="14" hasCustomPrompt="1"/>
          </p:nvPr>
        </p:nvSpPr>
        <p:spPr>
          <a:xfrm>
            <a:off x="145274" y="154522"/>
            <a:ext cx="4623275" cy="6075362"/>
          </a:xfrm>
          <a:prstGeom prst="rect">
            <a:avLst/>
          </a:prstGeom>
        </p:spPr>
        <p:txBody>
          <a:bodyPr/>
          <a:lstStyle>
            <a:lvl1pPr>
              <a:defRPr sz="2000">
                <a:solidFill>
                  <a:srgbClr val="005B7F"/>
                </a:solidFill>
              </a:defRPr>
            </a:lvl1pPr>
          </a:lstStyle>
          <a:p>
            <a:r>
              <a:rPr lang="en-US" dirty="0"/>
              <a:t>Click to add photo</a:t>
            </a:r>
            <a:endParaRPr lang="en-ZA" dirty="0"/>
          </a:p>
        </p:txBody>
      </p:sp>
      <p:sp>
        <p:nvSpPr>
          <p:cNvPr id="7" name="Text Placeholder 11"/>
          <p:cNvSpPr>
            <a:spLocks noGrp="1"/>
          </p:cNvSpPr>
          <p:nvPr>
            <p:ph type="body" sz="quarter" idx="10" hasCustomPrompt="1"/>
          </p:nvPr>
        </p:nvSpPr>
        <p:spPr>
          <a:xfrm>
            <a:off x="5258991" y="1575356"/>
            <a:ext cx="3589234" cy="1084730"/>
          </a:xfrm>
          <a:prstGeom prst="rect">
            <a:avLst/>
          </a:prstGeom>
        </p:spPr>
        <p:txBody>
          <a:bodyPr anchor="b"/>
          <a:lstStyle>
            <a:lvl1pPr marL="0" indent="0">
              <a:buNone/>
              <a:defRPr sz="1800" b="1" cap="all" baseline="0">
                <a:solidFill>
                  <a:srgbClr val="005B7F"/>
                </a:solidFill>
              </a:defRPr>
            </a:lvl1pPr>
          </a:lstStyle>
          <a:p>
            <a:pPr lvl="0"/>
            <a:r>
              <a:rPr lang="en-US" dirty="0"/>
              <a:t>Edit subtitle</a:t>
            </a:r>
          </a:p>
        </p:txBody>
      </p:sp>
      <p:sp>
        <p:nvSpPr>
          <p:cNvPr id="8" name="Text Placeholder 11"/>
          <p:cNvSpPr>
            <a:spLocks noGrp="1"/>
          </p:cNvSpPr>
          <p:nvPr>
            <p:ph type="body" sz="quarter" idx="11" hasCustomPrompt="1"/>
          </p:nvPr>
        </p:nvSpPr>
        <p:spPr>
          <a:xfrm>
            <a:off x="5258991" y="245818"/>
            <a:ext cx="3589234" cy="1155693"/>
          </a:xfrm>
          <a:prstGeom prst="rect">
            <a:avLst/>
          </a:prstGeom>
        </p:spPr>
        <p:txBody>
          <a:bodyPr anchor="b"/>
          <a:lstStyle>
            <a:lvl1pPr marL="0" indent="0" algn="l">
              <a:buNone/>
              <a:defRPr sz="3000" b="1" baseline="0">
                <a:solidFill>
                  <a:srgbClr val="005B7F"/>
                </a:solidFill>
              </a:defRPr>
            </a:lvl1pPr>
          </a:lstStyle>
          <a:p>
            <a:pPr lvl="0"/>
            <a:r>
              <a:rPr lang="en-US" dirty="0"/>
              <a:t>Edit title</a:t>
            </a:r>
          </a:p>
        </p:txBody>
      </p:sp>
      <p:sp>
        <p:nvSpPr>
          <p:cNvPr id="11" name="Text Placeholder 10"/>
          <p:cNvSpPr>
            <a:spLocks noGrp="1"/>
          </p:cNvSpPr>
          <p:nvPr>
            <p:ph type="body" sz="quarter" idx="13" hasCustomPrompt="1"/>
          </p:nvPr>
        </p:nvSpPr>
        <p:spPr>
          <a:xfrm>
            <a:off x="5258991" y="2816335"/>
            <a:ext cx="3600000" cy="3238860"/>
          </a:xfrm>
          <a:prstGeom prst="rect">
            <a:avLst/>
          </a:prstGeom>
        </p:spPr>
        <p:txBody>
          <a:bodyPr/>
          <a:lstStyle>
            <a:lvl1pPr marL="0" indent="0">
              <a:buNone/>
              <a:defRPr sz="2000" baseline="0">
                <a:solidFill>
                  <a:srgbClr val="005B7F"/>
                </a:solidFill>
              </a:defRPr>
            </a:lvl1pPr>
          </a:lstStyle>
          <a:p>
            <a:pPr lvl="0"/>
            <a:r>
              <a:rPr lang="en-US" dirty="0"/>
              <a:t>Edit paragraph</a:t>
            </a:r>
          </a:p>
        </p:txBody>
      </p:sp>
    </p:spTree>
    <p:extLst>
      <p:ext uri="{BB962C8B-B14F-4D97-AF65-F5344CB8AC3E}">
        <p14:creationId xmlns:p14="http://schemas.microsoft.com/office/powerpoint/2010/main" val="1794509044"/>
      </p:ext>
    </p:extLst>
  </p:cSld>
  <p:clrMapOvr>
    <a:masterClrMapping/>
  </p:clrMapOvr>
  <p:extLst>
    <p:ext uri="{DCECCB84-F9BA-43D5-87BE-67443E8EF086}">
      <p15:sldGuideLst xmlns:p15="http://schemas.microsoft.com/office/powerpoint/2012/main">
        <p15:guide id="2" pos="2880">
          <p15:clr>
            <a:srgbClr val="FBAE40"/>
          </p15:clr>
        </p15:guide>
        <p15:guide id="3" orient="horz" pos="2160">
          <p15:clr>
            <a:srgbClr val="FBAE40"/>
          </p15:clr>
        </p15:guide>
        <p15:guide id="4" pos="5602">
          <p15:clr>
            <a:srgbClr val="FBAE40"/>
          </p15:clr>
        </p15:guide>
        <p15:guide id="5" orient="horz" pos="79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ULL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6858000"/>
          </a:xfrm>
          <a:prstGeom prst="rect">
            <a:avLst/>
          </a:prstGeom>
        </p:spPr>
        <p:txBody>
          <a:bodyPr/>
          <a:lstStyle>
            <a:lvl1pPr>
              <a:defRPr sz="2000" baseline="0">
                <a:solidFill>
                  <a:srgbClr val="005B7F"/>
                </a:solidFill>
              </a:defRPr>
            </a:lvl1pPr>
          </a:lstStyle>
          <a:p>
            <a:r>
              <a:rPr lang="en-US" dirty="0"/>
              <a:t>Click to add photo then RIGHT-CLICK and SEND TO BACK</a:t>
            </a:r>
            <a:endParaRPr lang="en-ZA" dirty="0"/>
          </a:p>
        </p:txBody>
      </p:sp>
      <p:sp>
        <p:nvSpPr>
          <p:cNvPr id="4" name="Text Placeholder 3"/>
          <p:cNvSpPr>
            <a:spLocks noGrp="1"/>
          </p:cNvSpPr>
          <p:nvPr>
            <p:ph type="body" sz="quarter" idx="11" hasCustomPrompt="1"/>
          </p:nvPr>
        </p:nvSpPr>
        <p:spPr>
          <a:xfrm>
            <a:off x="828942" y="256425"/>
            <a:ext cx="7486116" cy="1375821"/>
          </a:xfrm>
          <a:prstGeom prst="rect">
            <a:avLst/>
          </a:prstGeom>
        </p:spPr>
        <p:txBody>
          <a:bodyPr anchor="b"/>
          <a:lstStyle>
            <a:lvl1pPr marL="0" indent="0" algn="ctr">
              <a:buNone/>
              <a:defRPr sz="4800" b="1" i="0" cap="none" spc="0" baseline="0">
                <a:ln>
                  <a:noFill/>
                </a:ln>
                <a:solidFill>
                  <a:schemeClr val="bg1"/>
                </a:solidFill>
                <a:effectLst>
                  <a:outerShdw blurRad="50800" dist="38100" algn="l" rotWithShape="0">
                    <a:prstClr val="black">
                      <a:alpha val="40000"/>
                    </a:prstClr>
                  </a:outerShdw>
                </a:effectLst>
              </a:defRPr>
            </a:lvl1pPr>
          </a:lstStyle>
          <a:p>
            <a:pPr lvl="0"/>
            <a:r>
              <a:rPr lang="en-US" dirty="0"/>
              <a:t>Edit text block</a:t>
            </a:r>
          </a:p>
        </p:txBody>
      </p:sp>
    </p:spTree>
    <p:extLst>
      <p:ext uri="{BB962C8B-B14F-4D97-AF65-F5344CB8AC3E}">
        <p14:creationId xmlns:p14="http://schemas.microsoft.com/office/powerpoint/2010/main" val="2229501484"/>
      </p:ext>
    </p:extLst>
  </p:cSld>
  <p:clrMapOvr>
    <a:masterClrMapping/>
  </p:clrMapOvr>
  <p:extLst>
    <p:ext uri="{DCECCB84-F9BA-43D5-87BE-67443E8EF086}">
      <p15:sldGuideLst xmlns:p15="http://schemas.microsoft.com/office/powerpoint/2012/main">
        <p15:guide id="2" pos="2880">
          <p15:clr>
            <a:srgbClr val="FBAE40"/>
          </p15:clr>
        </p15:guide>
        <p15:guide id="3" orient="horz" pos="2160">
          <p15:clr>
            <a:srgbClr val="FBAE40"/>
          </p15:clr>
        </p15:guide>
        <p15:guide id="4" pos="5420">
          <p15:clr>
            <a:srgbClr val="FBAE40"/>
          </p15:clr>
        </p15:guide>
        <p15:guide id="5"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6B061C-2670-4003-B311-F3781D749E3B}" type="datetimeFigureOut">
              <a:rPr lang="en-GB" smtClean="0"/>
              <a:t>29/10/2021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AE84D8-8DEE-43F0-AB51-14B818B62B7B}" type="slidenum">
              <a:rPr lang="en-GB" smtClean="0"/>
              <a:t>‹#›</a:t>
            </a:fld>
            <a:endParaRPr lang="en-GB"/>
          </a:p>
        </p:txBody>
      </p:sp>
    </p:spTree>
    <p:extLst>
      <p:ext uri="{BB962C8B-B14F-4D97-AF65-F5344CB8AC3E}">
        <p14:creationId xmlns:p14="http://schemas.microsoft.com/office/powerpoint/2010/main" val="2978296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6B061C-2670-4003-B311-F3781D749E3B}" type="datetimeFigureOut">
              <a:rPr lang="en-GB" smtClean="0"/>
              <a:t>29/10/2021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AE84D8-8DEE-43F0-AB51-14B818B62B7B}" type="slidenum">
              <a:rPr lang="en-GB" smtClean="0"/>
              <a:t>‹#›</a:t>
            </a:fld>
            <a:endParaRPr lang="en-GB"/>
          </a:p>
        </p:txBody>
      </p:sp>
    </p:spTree>
    <p:extLst>
      <p:ext uri="{BB962C8B-B14F-4D97-AF65-F5344CB8AC3E}">
        <p14:creationId xmlns:p14="http://schemas.microsoft.com/office/powerpoint/2010/main" val="1443331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6B061C-2670-4003-B311-F3781D749E3B}" type="datetimeFigureOut">
              <a:rPr lang="en-GB" smtClean="0"/>
              <a:t>29/10/2021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AE84D8-8DEE-43F0-AB51-14B818B62B7B}" type="slidenum">
              <a:rPr lang="en-GB" smtClean="0"/>
              <a:t>‹#›</a:t>
            </a:fld>
            <a:endParaRPr lang="en-GB"/>
          </a:p>
        </p:txBody>
      </p:sp>
    </p:spTree>
    <p:extLst>
      <p:ext uri="{BB962C8B-B14F-4D97-AF65-F5344CB8AC3E}">
        <p14:creationId xmlns:p14="http://schemas.microsoft.com/office/powerpoint/2010/main" val="2731610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6B061C-2670-4003-B311-F3781D749E3B}" type="datetimeFigureOut">
              <a:rPr lang="en-GB" smtClean="0"/>
              <a:t>29/10/2021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EAE84D8-8DEE-43F0-AB51-14B818B62B7B}" type="slidenum">
              <a:rPr lang="en-GB" smtClean="0"/>
              <a:t>‹#›</a:t>
            </a:fld>
            <a:endParaRPr lang="en-GB"/>
          </a:p>
        </p:txBody>
      </p:sp>
    </p:spTree>
    <p:extLst>
      <p:ext uri="{BB962C8B-B14F-4D97-AF65-F5344CB8AC3E}">
        <p14:creationId xmlns:p14="http://schemas.microsoft.com/office/powerpoint/2010/main" val="417159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6B061C-2670-4003-B311-F3781D749E3B}" type="datetimeFigureOut">
              <a:rPr lang="en-GB" smtClean="0"/>
              <a:t>29/10/2021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EAE84D8-8DEE-43F0-AB51-14B818B62B7B}" type="slidenum">
              <a:rPr lang="en-GB" smtClean="0"/>
              <a:t>‹#›</a:t>
            </a:fld>
            <a:endParaRPr lang="en-GB"/>
          </a:p>
        </p:txBody>
      </p:sp>
    </p:spTree>
    <p:extLst>
      <p:ext uri="{BB962C8B-B14F-4D97-AF65-F5344CB8AC3E}">
        <p14:creationId xmlns:p14="http://schemas.microsoft.com/office/powerpoint/2010/main" val="2411786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6B061C-2670-4003-B311-F3781D749E3B}" type="datetimeFigureOut">
              <a:rPr lang="en-GB" smtClean="0"/>
              <a:t>29/10/2021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EAE84D8-8DEE-43F0-AB51-14B818B62B7B}" type="slidenum">
              <a:rPr lang="en-GB" smtClean="0"/>
              <a:t>‹#›</a:t>
            </a:fld>
            <a:endParaRPr lang="en-GB"/>
          </a:p>
        </p:txBody>
      </p:sp>
    </p:spTree>
    <p:extLst>
      <p:ext uri="{BB962C8B-B14F-4D97-AF65-F5344CB8AC3E}">
        <p14:creationId xmlns:p14="http://schemas.microsoft.com/office/powerpoint/2010/main" val="411253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6B061C-2670-4003-B311-F3781D749E3B}" type="datetimeFigureOut">
              <a:rPr lang="en-GB" smtClean="0"/>
              <a:t>29/10/2021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AE84D8-8DEE-43F0-AB51-14B818B62B7B}" type="slidenum">
              <a:rPr lang="en-GB" smtClean="0"/>
              <a:t>‹#›</a:t>
            </a:fld>
            <a:endParaRPr lang="en-GB"/>
          </a:p>
        </p:txBody>
      </p:sp>
    </p:spTree>
    <p:extLst>
      <p:ext uri="{BB962C8B-B14F-4D97-AF65-F5344CB8AC3E}">
        <p14:creationId xmlns:p14="http://schemas.microsoft.com/office/powerpoint/2010/main" val="1459972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6B061C-2670-4003-B311-F3781D749E3B}" type="datetimeFigureOut">
              <a:rPr lang="en-GB" smtClean="0"/>
              <a:t>29/10/2021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AE84D8-8DEE-43F0-AB51-14B818B62B7B}" type="slidenum">
              <a:rPr lang="en-GB" smtClean="0"/>
              <a:t>‹#›</a:t>
            </a:fld>
            <a:endParaRPr lang="en-GB"/>
          </a:p>
        </p:txBody>
      </p:sp>
    </p:spTree>
    <p:extLst>
      <p:ext uri="{BB962C8B-B14F-4D97-AF65-F5344CB8AC3E}">
        <p14:creationId xmlns:p14="http://schemas.microsoft.com/office/powerpoint/2010/main" val="3901616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6B061C-2670-4003-B311-F3781D749E3B}" type="datetimeFigureOut">
              <a:rPr lang="en-GB" smtClean="0"/>
              <a:t>29/10/2021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AE84D8-8DEE-43F0-AB51-14B818B62B7B}" type="slidenum">
              <a:rPr lang="en-GB" smtClean="0"/>
              <a:t>‹#›</a:t>
            </a:fld>
            <a:endParaRPr lang="en-GB"/>
          </a:p>
        </p:txBody>
      </p:sp>
    </p:spTree>
    <p:extLst>
      <p:ext uri="{BB962C8B-B14F-4D97-AF65-F5344CB8AC3E}">
        <p14:creationId xmlns:p14="http://schemas.microsoft.com/office/powerpoint/2010/main" val="39158598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9679" y="523373"/>
            <a:ext cx="4466326" cy="786325"/>
          </a:xfrm>
          <a:prstGeom prst="rect">
            <a:avLst/>
          </a:prstGeom>
        </p:spPr>
      </p:pic>
      <p:sp>
        <p:nvSpPr>
          <p:cNvPr id="12" name="Isosceles Triangle 6"/>
          <p:cNvSpPr/>
          <p:nvPr userDrawn="1"/>
        </p:nvSpPr>
        <p:spPr>
          <a:xfrm rot="5400000" flipV="1">
            <a:off x="3601451" y="1315449"/>
            <a:ext cx="1941099" cy="9144000"/>
          </a:xfrm>
          <a:custGeom>
            <a:avLst/>
            <a:gdLst>
              <a:gd name="connsiteX0" fmla="*/ 0 w 7904860"/>
              <a:gd name="connsiteY0" fmla="*/ 1448512 h 1448512"/>
              <a:gd name="connsiteX1" fmla="*/ 3952430 w 7904860"/>
              <a:gd name="connsiteY1" fmla="*/ 0 h 1448512"/>
              <a:gd name="connsiteX2" fmla="*/ 7904860 w 7904860"/>
              <a:gd name="connsiteY2" fmla="*/ 1448512 h 1448512"/>
              <a:gd name="connsiteX3" fmla="*/ 0 w 7904860"/>
              <a:gd name="connsiteY3" fmla="*/ 1448512 h 1448512"/>
              <a:gd name="connsiteX0" fmla="*/ 0 w 7909133"/>
              <a:gd name="connsiteY0" fmla="*/ 602479 h 602479"/>
              <a:gd name="connsiteX1" fmla="*/ 7909133 w 7909133"/>
              <a:gd name="connsiteY1" fmla="*/ 0 h 602479"/>
              <a:gd name="connsiteX2" fmla="*/ 7904860 w 7909133"/>
              <a:gd name="connsiteY2" fmla="*/ 602479 h 602479"/>
              <a:gd name="connsiteX3" fmla="*/ 0 w 7909133"/>
              <a:gd name="connsiteY3" fmla="*/ 602479 h 602479"/>
              <a:gd name="connsiteX0" fmla="*/ 0 w 7928238"/>
              <a:gd name="connsiteY0" fmla="*/ 602479 h 602479"/>
              <a:gd name="connsiteX1" fmla="*/ 7928238 w 7928238"/>
              <a:gd name="connsiteY1" fmla="*/ 0 h 602479"/>
              <a:gd name="connsiteX2" fmla="*/ 7904860 w 7928238"/>
              <a:gd name="connsiteY2" fmla="*/ 602479 h 602479"/>
              <a:gd name="connsiteX3" fmla="*/ 0 w 7928238"/>
              <a:gd name="connsiteY3" fmla="*/ 602479 h 602479"/>
              <a:gd name="connsiteX0" fmla="*/ 0 w 7909133"/>
              <a:gd name="connsiteY0" fmla="*/ 587986 h 587986"/>
              <a:gd name="connsiteX1" fmla="*/ 7909133 w 7909133"/>
              <a:gd name="connsiteY1" fmla="*/ 0 h 587986"/>
              <a:gd name="connsiteX2" fmla="*/ 7904860 w 7909133"/>
              <a:gd name="connsiteY2" fmla="*/ 587986 h 587986"/>
              <a:gd name="connsiteX3" fmla="*/ 0 w 7909133"/>
              <a:gd name="connsiteY3" fmla="*/ 587986 h 587986"/>
              <a:gd name="connsiteX0" fmla="*/ 0 w 7928238"/>
              <a:gd name="connsiteY0" fmla="*/ 594197 h 594197"/>
              <a:gd name="connsiteX1" fmla="*/ 7928238 w 7928238"/>
              <a:gd name="connsiteY1" fmla="*/ 0 h 594197"/>
              <a:gd name="connsiteX2" fmla="*/ 7904860 w 7928238"/>
              <a:gd name="connsiteY2" fmla="*/ 594197 h 594197"/>
              <a:gd name="connsiteX3" fmla="*/ 0 w 7928238"/>
              <a:gd name="connsiteY3" fmla="*/ 594197 h 594197"/>
            </a:gdLst>
            <a:ahLst/>
            <a:cxnLst>
              <a:cxn ang="0">
                <a:pos x="connsiteX0" y="connsiteY0"/>
              </a:cxn>
              <a:cxn ang="0">
                <a:pos x="connsiteX1" y="connsiteY1"/>
              </a:cxn>
              <a:cxn ang="0">
                <a:pos x="connsiteX2" y="connsiteY2"/>
              </a:cxn>
              <a:cxn ang="0">
                <a:pos x="connsiteX3" y="connsiteY3"/>
              </a:cxn>
            </a:cxnLst>
            <a:rect l="l" t="t" r="r" b="b"/>
            <a:pathLst>
              <a:path w="7928238" h="594197">
                <a:moveTo>
                  <a:pt x="0" y="594197"/>
                </a:moveTo>
                <a:lnTo>
                  <a:pt x="7928238" y="0"/>
                </a:lnTo>
                <a:cubicBezTo>
                  <a:pt x="7926814" y="200826"/>
                  <a:pt x="7906284" y="393371"/>
                  <a:pt x="7904860" y="594197"/>
                </a:cubicBezTo>
                <a:lnTo>
                  <a:pt x="0" y="594197"/>
                </a:lnTo>
                <a:close/>
              </a:path>
            </a:pathLst>
          </a:custGeom>
          <a:solidFill>
            <a:srgbClr val="CAE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Isosceles Triangle 6"/>
          <p:cNvSpPr/>
          <p:nvPr userDrawn="1"/>
        </p:nvSpPr>
        <p:spPr>
          <a:xfrm rot="5400000" flipV="1">
            <a:off x="5751288" y="3478168"/>
            <a:ext cx="1936418" cy="4807743"/>
          </a:xfrm>
          <a:custGeom>
            <a:avLst/>
            <a:gdLst>
              <a:gd name="connsiteX0" fmla="*/ 0 w 7904860"/>
              <a:gd name="connsiteY0" fmla="*/ 1448512 h 1448512"/>
              <a:gd name="connsiteX1" fmla="*/ 3952430 w 7904860"/>
              <a:gd name="connsiteY1" fmla="*/ 0 h 1448512"/>
              <a:gd name="connsiteX2" fmla="*/ 7904860 w 7904860"/>
              <a:gd name="connsiteY2" fmla="*/ 1448512 h 1448512"/>
              <a:gd name="connsiteX3" fmla="*/ 0 w 7904860"/>
              <a:gd name="connsiteY3" fmla="*/ 1448512 h 1448512"/>
              <a:gd name="connsiteX0" fmla="*/ 0 w 7909133"/>
              <a:gd name="connsiteY0" fmla="*/ 602479 h 602479"/>
              <a:gd name="connsiteX1" fmla="*/ 7909133 w 7909133"/>
              <a:gd name="connsiteY1" fmla="*/ 0 h 602479"/>
              <a:gd name="connsiteX2" fmla="*/ 7904860 w 7909133"/>
              <a:gd name="connsiteY2" fmla="*/ 602479 h 602479"/>
              <a:gd name="connsiteX3" fmla="*/ 0 w 7909133"/>
              <a:gd name="connsiteY3" fmla="*/ 602479 h 602479"/>
              <a:gd name="connsiteX0" fmla="*/ 0 w 7904860"/>
              <a:gd name="connsiteY0" fmla="*/ 311921 h 311921"/>
              <a:gd name="connsiteX1" fmla="*/ 4174909 w 7904860"/>
              <a:gd name="connsiteY1" fmla="*/ 0 h 311921"/>
              <a:gd name="connsiteX2" fmla="*/ 7904860 w 7904860"/>
              <a:gd name="connsiteY2" fmla="*/ 311921 h 311921"/>
              <a:gd name="connsiteX3" fmla="*/ 0 w 7904860"/>
              <a:gd name="connsiteY3" fmla="*/ 311921 h 311921"/>
              <a:gd name="connsiteX0" fmla="*/ 0 w 7904860"/>
              <a:gd name="connsiteY0" fmla="*/ 312035 h 312035"/>
              <a:gd name="connsiteX1" fmla="*/ 4174909 w 7904860"/>
              <a:gd name="connsiteY1" fmla="*/ 114 h 312035"/>
              <a:gd name="connsiteX2" fmla="*/ 7904860 w 7904860"/>
              <a:gd name="connsiteY2" fmla="*/ 312035 h 312035"/>
              <a:gd name="connsiteX3" fmla="*/ 0 w 7904860"/>
              <a:gd name="connsiteY3" fmla="*/ 312035 h 312035"/>
              <a:gd name="connsiteX0" fmla="*/ 0 w 7904860"/>
              <a:gd name="connsiteY0" fmla="*/ 311963 h 312328"/>
              <a:gd name="connsiteX1" fmla="*/ 4174909 w 7904860"/>
              <a:gd name="connsiteY1" fmla="*/ 42 h 312328"/>
              <a:gd name="connsiteX2" fmla="*/ 7904860 w 7904860"/>
              <a:gd name="connsiteY2" fmla="*/ 311963 h 312328"/>
              <a:gd name="connsiteX3" fmla="*/ 0 w 7904860"/>
              <a:gd name="connsiteY3" fmla="*/ 311963 h 312328"/>
            </a:gdLst>
            <a:ahLst/>
            <a:cxnLst>
              <a:cxn ang="0">
                <a:pos x="connsiteX0" y="connsiteY0"/>
              </a:cxn>
              <a:cxn ang="0">
                <a:pos x="connsiteX1" y="connsiteY1"/>
              </a:cxn>
              <a:cxn ang="0">
                <a:pos x="connsiteX2" y="connsiteY2"/>
              </a:cxn>
              <a:cxn ang="0">
                <a:pos x="connsiteX3" y="connsiteY3"/>
              </a:cxn>
            </a:cxnLst>
            <a:rect l="l" t="t" r="r" b="b"/>
            <a:pathLst>
              <a:path w="7904860" h="312328">
                <a:moveTo>
                  <a:pt x="0" y="311963"/>
                </a:moveTo>
                <a:lnTo>
                  <a:pt x="4174909" y="42"/>
                </a:lnTo>
                <a:cubicBezTo>
                  <a:pt x="4173485" y="-4231"/>
                  <a:pt x="7906285" y="324782"/>
                  <a:pt x="7904860" y="311963"/>
                </a:cubicBezTo>
                <a:lnTo>
                  <a:pt x="0" y="311963"/>
                </a:lnTo>
                <a:close/>
              </a:path>
            </a:pathLst>
          </a:custGeom>
          <a:solidFill>
            <a:srgbClr val="AED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5" name="Group 14"/>
          <p:cNvGrpSpPr/>
          <p:nvPr userDrawn="1"/>
        </p:nvGrpSpPr>
        <p:grpSpPr>
          <a:xfrm rot="16200000" flipH="1">
            <a:off x="4287853" y="2001856"/>
            <a:ext cx="6858001" cy="2854292"/>
            <a:chOff x="-2" y="4255807"/>
            <a:chExt cx="4990746" cy="2602230"/>
          </a:xfrm>
        </p:grpSpPr>
        <p:sp>
          <p:nvSpPr>
            <p:cNvPr id="16" name="Isosceles Triangle 6"/>
            <p:cNvSpPr/>
            <p:nvPr userDrawn="1"/>
          </p:nvSpPr>
          <p:spPr>
            <a:xfrm flipH="1">
              <a:off x="-2" y="4255807"/>
              <a:ext cx="4988051" cy="2602061"/>
            </a:xfrm>
            <a:custGeom>
              <a:avLst/>
              <a:gdLst>
                <a:gd name="connsiteX0" fmla="*/ 0 w 7904860"/>
                <a:gd name="connsiteY0" fmla="*/ 1448512 h 1448512"/>
                <a:gd name="connsiteX1" fmla="*/ 3952430 w 7904860"/>
                <a:gd name="connsiteY1" fmla="*/ 0 h 1448512"/>
                <a:gd name="connsiteX2" fmla="*/ 7904860 w 7904860"/>
                <a:gd name="connsiteY2" fmla="*/ 1448512 h 1448512"/>
                <a:gd name="connsiteX3" fmla="*/ 0 w 7904860"/>
                <a:gd name="connsiteY3" fmla="*/ 1448512 h 1448512"/>
                <a:gd name="connsiteX0" fmla="*/ 0 w 7909133"/>
                <a:gd name="connsiteY0" fmla="*/ 602479 h 602479"/>
                <a:gd name="connsiteX1" fmla="*/ 7909133 w 7909133"/>
                <a:gd name="connsiteY1" fmla="*/ 0 h 602479"/>
                <a:gd name="connsiteX2" fmla="*/ 7904860 w 7909133"/>
                <a:gd name="connsiteY2" fmla="*/ 602479 h 602479"/>
                <a:gd name="connsiteX3" fmla="*/ 0 w 7909133"/>
                <a:gd name="connsiteY3" fmla="*/ 602479 h 602479"/>
              </a:gdLst>
              <a:ahLst/>
              <a:cxnLst>
                <a:cxn ang="0">
                  <a:pos x="connsiteX0" y="connsiteY0"/>
                </a:cxn>
                <a:cxn ang="0">
                  <a:pos x="connsiteX1" y="connsiteY1"/>
                </a:cxn>
                <a:cxn ang="0">
                  <a:pos x="connsiteX2" y="connsiteY2"/>
                </a:cxn>
                <a:cxn ang="0">
                  <a:pos x="connsiteX3" y="connsiteY3"/>
                </a:cxn>
              </a:cxnLst>
              <a:rect l="l" t="t" r="r" b="b"/>
              <a:pathLst>
                <a:path w="7909133" h="602479">
                  <a:moveTo>
                    <a:pt x="0" y="602479"/>
                  </a:moveTo>
                  <a:lnTo>
                    <a:pt x="7909133" y="0"/>
                  </a:lnTo>
                  <a:cubicBezTo>
                    <a:pt x="7907709" y="200826"/>
                    <a:pt x="7906284" y="401653"/>
                    <a:pt x="7904860" y="602479"/>
                  </a:cubicBezTo>
                  <a:lnTo>
                    <a:pt x="0" y="602479"/>
                  </a:lnTo>
                  <a:close/>
                </a:path>
              </a:pathLst>
            </a:custGeom>
            <a:solidFill>
              <a:srgbClr val="299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Isosceles Triangle 6"/>
            <p:cNvSpPr/>
            <p:nvPr userDrawn="1"/>
          </p:nvSpPr>
          <p:spPr>
            <a:xfrm flipH="1">
              <a:off x="5387" y="5561682"/>
              <a:ext cx="4985357" cy="1296355"/>
            </a:xfrm>
            <a:custGeom>
              <a:avLst/>
              <a:gdLst>
                <a:gd name="connsiteX0" fmla="*/ 0 w 7904860"/>
                <a:gd name="connsiteY0" fmla="*/ 1448512 h 1448512"/>
                <a:gd name="connsiteX1" fmla="*/ 3952430 w 7904860"/>
                <a:gd name="connsiteY1" fmla="*/ 0 h 1448512"/>
                <a:gd name="connsiteX2" fmla="*/ 7904860 w 7904860"/>
                <a:gd name="connsiteY2" fmla="*/ 1448512 h 1448512"/>
                <a:gd name="connsiteX3" fmla="*/ 0 w 7904860"/>
                <a:gd name="connsiteY3" fmla="*/ 1448512 h 1448512"/>
                <a:gd name="connsiteX0" fmla="*/ 0 w 7909133"/>
                <a:gd name="connsiteY0" fmla="*/ 602479 h 602479"/>
                <a:gd name="connsiteX1" fmla="*/ 7909133 w 7909133"/>
                <a:gd name="connsiteY1" fmla="*/ 0 h 602479"/>
                <a:gd name="connsiteX2" fmla="*/ 7904860 w 7909133"/>
                <a:gd name="connsiteY2" fmla="*/ 602479 h 602479"/>
                <a:gd name="connsiteX3" fmla="*/ 0 w 7909133"/>
                <a:gd name="connsiteY3" fmla="*/ 602479 h 602479"/>
                <a:gd name="connsiteX0" fmla="*/ 0 w 7904860"/>
                <a:gd name="connsiteY0" fmla="*/ 369116 h 369116"/>
                <a:gd name="connsiteX1" fmla="*/ 4832558 w 7904860"/>
                <a:gd name="connsiteY1" fmla="*/ 0 h 369116"/>
                <a:gd name="connsiteX2" fmla="*/ 7904860 w 7904860"/>
                <a:gd name="connsiteY2" fmla="*/ 369116 h 369116"/>
                <a:gd name="connsiteX3" fmla="*/ 0 w 7904860"/>
                <a:gd name="connsiteY3" fmla="*/ 369116 h 369116"/>
                <a:gd name="connsiteX0" fmla="*/ 0 w 7904860"/>
                <a:gd name="connsiteY0" fmla="*/ 369116 h 369116"/>
                <a:gd name="connsiteX1" fmla="*/ 4832558 w 7904860"/>
                <a:gd name="connsiteY1" fmla="*/ 0 h 369116"/>
                <a:gd name="connsiteX2" fmla="*/ 7904860 w 7904860"/>
                <a:gd name="connsiteY2" fmla="*/ 369116 h 369116"/>
                <a:gd name="connsiteX3" fmla="*/ 0 w 7904860"/>
                <a:gd name="connsiteY3" fmla="*/ 369116 h 369116"/>
                <a:gd name="connsiteX0" fmla="*/ 0 w 7904860"/>
                <a:gd name="connsiteY0" fmla="*/ 369116 h 369147"/>
                <a:gd name="connsiteX1" fmla="*/ 4832558 w 7904860"/>
                <a:gd name="connsiteY1" fmla="*/ 0 h 369147"/>
                <a:gd name="connsiteX2" fmla="*/ 7904860 w 7904860"/>
                <a:gd name="connsiteY2" fmla="*/ 369116 h 369147"/>
                <a:gd name="connsiteX3" fmla="*/ 0 w 7904860"/>
                <a:gd name="connsiteY3" fmla="*/ 369116 h 369147"/>
                <a:gd name="connsiteX0" fmla="*/ 0 w 7904860"/>
                <a:gd name="connsiteY0" fmla="*/ 309296 h 309333"/>
                <a:gd name="connsiteX1" fmla="*/ 4012162 w 7904860"/>
                <a:gd name="connsiteY1" fmla="*/ 0 h 309333"/>
                <a:gd name="connsiteX2" fmla="*/ 7904860 w 7904860"/>
                <a:gd name="connsiteY2" fmla="*/ 309296 h 309333"/>
                <a:gd name="connsiteX3" fmla="*/ 0 w 7904860"/>
                <a:gd name="connsiteY3" fmla="*/ 309296 h 309333"/>
                <a:gd name="connsiteX0" fmla="*/ 0 w 7904860"/>
                <a:gd name="connsiteY0" fmla="*/ 292204 h 292243"/>
                <a:gd name="connsiteX1" fmla="*/ 4012162 w 7904860"/>
                <a:gd name="connsiteY1" fmla="*/ 0 h 292243"/>
                <a:gd name="connsiteX2" fmla="*/ 7904860 w 7904860"/>
                <a:gd name="connsiteY2" fmla="*/ 292204 h 292243"/>
                <a:gd name="connsiteX3" fmla="*/ 0 w 7904860"/>
                <a:gd name="connsiteY3" fmla="*/ 292204 h 292243"/>
                <a:gd name="connsiteX0" fmla="*/ 0 w 7904860"/>
                <a:gd name="connsiteY0" fmla="*/ 300119 h 300157"/>
                <a:gd name="connsiteX1" fmla="*/ 3942747 w 7904860"/>
                <a:gd name="connsiteY1" fmla="*/ 0 h 300157"/>
                <a:gd name="connsiteX2" fmla="*/ 7904860 w 7904860"/>
                <a:gd name="connsiteY2" fmla="*/ 300119 h 300157"/>
                <a:gd name="connsiteX3" fmla="*/ 0 w 7904860"/>
                <a:gd name="connsiteY3" fmla="*/ 300119 h 300157"/>
              </a:gdLst>
              <a:ahLst/>
              <a:cxnLst>
                <a:cxn ang="0">
                  <a:pos x="connsiteX0" y="connsiteY0"/>
                </a:cxn>
                <a:cxn ang="0">
                  <a:pos x="connsiteX1" y="connsiteY1"/>
                </a:cxn>
                <a:cxn ang="0">
                  <a:pos x="connsiteX2" y="connsiteY2"/>
                </a:cxn>
                <a:cxn ang="0">
                  <a:pos x="connsiteX3" y="connsiteY3"/>
                </a:cxn>
              </a:cxnLst>
              <a:rect l="l" t="t" r="r" b="b"/>
              <a:pathLst>
                <a:path w="7904860" h="300157">
                  <a:moveTo>
                    <a:pt x="0" y="300119"/>
                  </a:moveTo>
                  <a:lnTo>
                    <a:pt x="3942747" y="0"/>
                  </a:lnTo>
                  <a:cubicBezTo>
                    <a:pt x="3950848" y="801"/>
                    <a:pt x="7906284" y="304081"/>
                    <a:pt x="7904860" y="300119"/>
                  </a:cubicBezTo>
                  <a:lnTo>
                    <a:pt x="0" y="300119"/>
                  </a:lnTo>
                  <a:close/>
                </a:path>
              </a:pathLst>
            </a:custGeom>
            <a:solidFill>
              <a:srgbClr val="005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9" name="Rectangle 8"/>
          <p:cNvSpPr/>
          <p:nvPr userDrawn="1"/>
        </p:nvSpPr>
        <p:spPr>
          <a:xfrm>
            <a:off x="0" y="0"/>
            <a:ext cx="9144000" cy="6858000"/>
          </a:xfrm>
          <a:prstGeom prst="rect">
            <a:avLst/>
          </a:prstGeom>
          <a:noFill/>
          <a:ln w="3175">
            <a:solidFill>
              <a:srgbClr val="005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7847417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8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050" y="19050"/>
            <a:ext cx="6115050" cy="1924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p:cNvSpPr>
            <a:spLocks noGrp="1"/>
          </p:cNvSpPr>
          <p:nvPr>
            <p:ph type="ctrTitle"/>
          </p:nvPr>
        </p:nvSpPr>
        <p:spPr>
          <a:xfrm>
            <a:off x="673337" y="1409516"/>
            <a:ext cx="6115050" cy="1924800"/>
          </a:xfrm>
        </p:spPr>
        <p:txBody>
          <a:bodyPr/>
          <a:lstStyle/>
          <a:p>
            <a:pPr algn="ctr"/>
            <a:r>
              <a:rPr lang="en-US" dirty="0">
                <a:latin typeface="+mn-lt"/>
              </a:rPr>
              <a:t>Western</a:t>
            </a:r>
            <a:r>
              <a:rPr lang="en-US" dirty="0"/>
              <a:t> Cape </a:t>
            </a:r>
            <a:br>
              <a:rPr lang="en-US" dirty="0"/>
            </a:br>
            <a:r>
              <a:rPr lang="en-US" sz="3200" dirty="0"/>
              <a:t>State of Conservation Report </a:t>
            </a:r>
            <a:br>
              <a:rPr lang="en-US" dirty="0"/>
            </a:br>
            <a:r>
              <a:rPr lang="en-US" dirty="0"/>
              <a:t>2020</a:t>
            </a:r>
            <a:endParaRPr lang="en-ZA" dirty="0"/>
          </a:p>
        </p:txBody>
      </p:sp>
      <p:sp>
        <p:nvSpPr>
          <p:cNvPr id="3" name="Subtitle 2">
            <a:extLst>
              <a:ext uri="{FF2B5EF4-FFF2-40B4-BE49-F238E27FC236}">
                <a16:creationId xmlns:a16="http://schemas.microsoft.com/office/drawing/2014/main" id="{EE604332-8404-4391-A9E5-4093496BDFC4}"/>
              </a:ext>
            </a:extLst>
          </p:cNvPr>
          <p:cNvSpPr>
            <a:spLocks noGrp="1"/>
          </p:cNvSpPr>
          <p:nvPr>
            <p:ph type="subTitle" idx="1"/>
          </p:nvPr>
        </p:nvSpPr>
        <p:spPr>
          <a:xfrm>
            <a:off x="1431235" y="3725957"/>
            <a:ext cx="6422350" cy="436612"/>
          </a:xfrm>
        </p:spPr>
        <p:txBody>
          <a:bodyPr/>
          <a:lstStyle/>
          <a:p>
            <a:r>
              <a:rPr lang="en-US" sz="1800" dirty="0"/>
              <a:t>Philippa Huntly: Mainstream Specialist</a:t>
            </a:r>
          </a:p>
          <a:p>
            <a:endParaRPr lang="en-ZA" dirty="0"/>
          </a:p>
        </p:txBody>
      </p:sp>
      <p:sp>
        <p:nvSpPr>
          <p:cNvPr id="4" name="Text Placeholder 3"/>
          <p:cNvSpPr>
            <a:spLocks noGrp="1"/>
          </p:cNvSpPr>
          <p:nvPr>
            <p:ph type="body" sz="quarter" idx="10"/>
          </p:nvPr>
        </p:nvSpPr>
        <p:spPr>
          <a:xfrm>
            <a:off x="-1" y="4162568"/>
            <a:ext cx="7368209" cy="1429849"/>
          </a:xfrm>
        </p:spPr>
        <p:txBody>
          <a:bodyPr/>
          <a:lstStyle/>
          <a:p>
            <a:pPr algn="ctr"/>
            <a:r>
              <a:rPr lang="en-ZA" sz="1800" b="1" dirty="0">
                <a:effectLst/>
                <a:latin typeface="Century Gothic" panose="020B0502020202020204" pitchFamily="34" charset="0"/>
                <a:ea typeface="Calibri" panose="020F0502020204030204" pitchFamily="34" charset="0"/>
                <a:cs typeface="Arial" panose="020B0604020202020204" pitchFamily="34" charset="0"/>
              </a:rPr>
              <a:t>Conservation Symposium 2021  </a:t>
            </a:r>
          </a:p>
          <a:p>
            <a:pPr algn="ctr"/>
            <a:endParaRPr lang="en-ZA" sz="1800" b="1" dirty="0">
              <a:latin typeface="Century Gothic" panose="020B0502020202020204" pitchFamily="34" charset="0"/>
              <a:ea typeface="Calibri" panose="020F0502020204030204" pitchFamily="34" charset="0"/>
              <a:cs typeface="Arial" panose="020B0604020202020204" pitchFamily="34" charset="0"/>
            </a:endParaRPr>
          </a:p>
          <a:p>
            <a:pPr algn="ctr"/>
            <a:r>
              <a:rPr lang="en-US" sz="1800" b="1" dirty="0">
                <a:latin typeface="+mj-lt"/>
              </a:rPr>
              <a:t>Parallel Session Two, </a:t>
            </a:r>
            <a:r>
              <a:rPr lang="en-ZA" sz="1800" b="1" dirty="0">
                <a:latin typeface="+mj-lt"/>
              </a:rPr>
              <a:t>1 November 11.30-13.30</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557" y="583561"/>
            <a:ext cx="3891787" cy="685174"/>
          </a:xfrm>
          <a:prstGeom prst="rect">
            <a:avLst/>
          </a:prstGeom>
        </p:spPr>
      </p:pic>
      <p:pic>
        <p:nvPicPr>
          <p:cNvPr id="7" name="Audio 6">
            <a:hlinkClick r:id="" action="ppaction://media"/>
            <a:extLst>
              <a:ext uri="{FF2B5EF4-FFF2-40B4-BE49-F238E27FC236}">
                <a16:creationId xmlns:a16="http://schemas.microsoft.com/office/drawing/2014/main" id="{FDBD9B5B-72BB-43D6-AB9E-5873959BB0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6828590"/>
      </p:ext>
    </p:extLst>
  </p:cSld>
  <p:clrMapOvr>
    <a:masterClrMapping/>
  </p:clrMapOvr>
  <mc:AlternateContent xmlns:mc="http://schemas.openxmlformats.org/markup-compatibility/2006" xmlns:p14="http://schemas.microsoft.com/office/powerpoint/2010/main">
    <mc:Choice Requires="p14">
      <p:transition spd="slow" p14:dur="2000" advTm="15653"/>
    </mc:Choice>
    <mc:Fallback xmlns="">
      <p:transition spd="slow" advTm="15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with medium confidence">
            <a:extLst>
              <a:ext uri="{FF2B5EF4-FFF2-40B4-BE49-F238E27FC236}">
                <a16:creationId xmlns:a16="http://schemas.microsoft.com/office/drawing/2014/main" id="{D23C8479-A25D-4C3D-B8B0-A90F48F762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88" y="225083"/>
            <a:ext cx="9061623" cy="6407834"/>
          </a:xfrm>
          <a:prstGeom prst="rect">
            <a:avLst/>
          </a:prstGeom>
        </p:spPr>
      </p:pic>
      <p:pic>
        <p:nvPicPr>
          <p:cNvPr id="5" name="Audio 4">
            <a:hlinkClick r:id="" action="ppaction://media"/>
            <a:extLst>
              <a:ext uri="{FF2B5EF4-FFF2-40B4-BE49-F238E27FC236}">
                <a16:creationId xmlns:a16="http://schemas.microsoft.com/office/drawing/2014/main" id="{2B504EF0-4DFA-494E-973E-7A914471E6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92489406"/>
      </p:ext>
    </p:extLst>
  </p:cSld>
  <p:clrMapOvr>
    <a:masterClrMapping/>
  </p:clrMapOvr>
  <mc:AlternateContent xmlns:mc="http://schemas.openxmlformats.org/markup-compatibility/2006" xmlns:p14="http://schemas.microsoft.com/office/powerpoint/2010/main">
    <mc:Choice Requires="p14">
      <p:transition spd="slow" p14:dur="2000" advTm="29104"/>
    </mc:Choice>
    <mc:Fallback xmlns="">
      <p:transition spd="slow" advTm="29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phical user interface&#10;&#10;Description automatically generated">
            <a:extLst>
              <a:ext uri="{FF2B5EF4-FFF2-40B4-BE49-F238E27FC236}">
                <a16:creationId xmlns:a16="http://schemas.microsoft.com/office/drawing/2014/main" id="{F007B910-5530-4FF4-B198-3A242EA8DE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34" y="152400"/>
            <a:ext cx="9060331" cy="6407834"/>
          </a:xfrm>
          <a:prstGeom prst="rect">
            <a:avLst/>
          </a:prstGeom>
        </p:spPr>
      </p:pic>
      <p:pic>
        <p:nvPicPr>
          <p:cNvPr id="4" name="Audio 3">
            <a:hlinkClick r:id="" action="ppaction://media"/>
            <a:extLst>
              <a:ext uri="{FF2B5EF4-FFF2-40B4-BE49-F238E27FC236}">
                <a16:creationId xmlns:a16="http://schemas.microsoft.com/office/drawing/2014/main" id="{96F64941-BD49-449E-91F7-AC755F98A4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33814534"/>
      </p:ext>
    </p:extLst>
  </p:cSld>
  <p:clrMapOvr>
    <a:masterClrMapping/>
  </p:clrMapOvr>
  <mc:AlternateContent xmlns:mc="http://schemas.openxmlformats.org/markup-compatibility/2006" xmlns:p14="http://schemas.microsoft.com/office/powerpoint/2010/main">
    <mc:Choice Requires="p14">
      <p:transition spd="slow" p14:dur="2000" advTm="38880"/>
    </mc:Choice>
    <mc:Fallback xmlns="">
      <p:transition spd="slow" advTm="38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hart&#10;&#10;Description automatically generated">
            <a:extLst>
              <a:ext uri="{FF2B5EF4-FFF2-40B4-BE49-F238E27FC236}">
                <a16:creationId xmlns:a16="http://schemas.microsoft.com/office/drawing/2014/main" id="{9DD5C48B-9373-4786-8178-47C542A22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27" y="249012"/>
            <a:ext cx="8993945" cy="6359976"/>
          </a:xfrm>
          <a:prstGeom prst="rect">
            <a:avLst/>
          </a:prstGeom>
        </p:spPr>
      </p:pic>
      <p:pic>
        <p:nvPicPr>
          <p:cNvPr id="7" name="Audio 6">
            <a:hlinkClick r:id="" action="ppaction://media"/>
            <a:extLst>
              <a:ext uri="{FF2B5EF4-FFF2-40B4-BE49-F238E27FC236}">
                <a16:creationId xmlns:a16="http://schemas.microsoft.com/office/drawing/2014/main" id="{F0659B66-0EC8-4774-A7FA-543A452340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074212"/>
      </p:ext>
    </p:extLst>
  </p:cSld>
  <p:clrMapOvr>
    <a:masterClrMapping/>
  </p:clrMapOvr>
  <mc:AlternateContent xmlns:mc="http://schemas.openxmlformats.org/markup-compatibility/2006" xmlns:p14="http://schemas.microsoft.com/office/powerpoint/2010/main">
    <mc:Choice Requires="p14">
      <p:transition spd="slow" p14:dur="2000" advTm="17146"/>
    </mc:Choice>
    <mc:Fallback xmlns="">
      <p:transition spd="slow" advTm="17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iagram&#10;&#10;Description automatically generated">
            <a:extLst>
              <a:ext uri="{FF2B5EF4-FFF2-40B4-BE49-F238E27FC236}">
                <a16:creationId xmlns:a16="http://schemas.microsoft.com/office/drawing/2014/main" id="{D195F8EF-6802-4166-9097-FBB8C53AE7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69" y="224673"/>
            <a:ext cx="9063262" cy="6408653"/>
          </a:xfrm>
          <a:prstGeom prst="rect">
            <a:avLst/>
          </a:prstGeom>
        </p:spPr>
      </p:pic>
      <p:pic>
        <p:nvPicPr>
          <p:cNvPr id="5" name="Audio 4">
            <a:hlinkClick r:id="" action="ppaction://media"/>
            <a:extLst>
              <a:ext uri="{FF2B5EF4-FFF2-40B4-BE49-F238E27FC236}">
                <a16:creationId xmlns:a16="http://schemas.microsoft.com/office/drawing/2014/main" id="{9263C7E5-CD90-4F25-ADFE-D402531216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790826"/>
      </p:ext>
    </p:extLst>
  </p:cSld>
  <p:clrMapOvr>
    <a:masterClrMapping/>
  </p:clrMapOvr>
  <mc:AlternateContent xmlns:mc="http://schemas.openxmlformats.org/markup-compatibility/2006" xmlns:p14="http://schemas.microsoft.com/office/powerpoint/2010/main">
    <mc:Choice Requires="p14">
      <p:transition spd="slow" p14:dur="2000" advTm="17216"/>
    </mc:Choice>
    <mc:Fallback xmlns="">
      <p:transition spd="slow" advTm="17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imeline&#10;&#10;Description automatically generated">
            <a:extLst>
              <a:ext uri="{FF2B5EF4-FFF2-40B4-BE49-F238E27FC236}">
                <a16:creationId xmlns:a16="http://schemas.microsoft.com/office/drawing/2014/main" id="{595A5343-52AA-46B9-991F-B078407977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91" y="152400"/>
            <a:ext cx="9060330" cy="6407833"/>
          </a:xfrm>
          <a:prstGeom prst="rect">
            <a:avLst/>
          </a:prstGeom>
        </p:spPr>
      </p:pic>
      <p:pic>
        <p:nvPicPr>
          <p:cNvPr id="5" name="Audio 4">
            <a:hlinkClick r:id="" action="ppaction://media"/>
            <a:extLst>
              <a:ext uri="{FF2B5EF4-FFF2-40B4-BE49-F238E27FC236}">
                <a16:creationId xmlns:a16="http://schemas.microsoft.com/office/drawing/2014/main" id="{795E8BC0-BE90-4F31-970E-4B6165967D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76105598"/>
      </p:ext>
    </p:extLst>
  </p:cSld>
  <p:clrMapOvr>
    <a:masterClrMapping/>
  </p:clrMapOvr>
  <mc:AlternateContent xmlns:mc="http://schemas.openxmlformats.org/markup-compatibility/2006" xmlns:p14="http://schemas.microsoft.com/office/powerpoint/2010/main">
    <mc:Choice Requires="p14">
      <p:transition spd="slow" p14:dur="2000" advTm="74104"/>
    </mc:Choice>
    <mc:Fallback xmlns="">
      <p:transition spd="slow" advTm="74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C71C8138-9CDC-4E7F-9B16-C421E0152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89" y="152400"/>
            <a:ext cx="9080222" cy="6421902"/>
          </a:xfrm>
          <a:prstGeom prst="rect">
            <a:avLst/>
          </a:prstGeom>
        </p:spPr>
      </p:pic>
      <p:pic>
        <p:nvPicPr>
          <p:cNvPr id="5" name="Audio 4">
            <a:hlinkClick r:id="" action="ppaction://media"/>
            <a:extLst>
              <a:ext uri="{FF2B5EF4-FFF2-40B4-BE49-F238E27FC236}">
                <a16:creationId xmlns:a16="http://schemas.microsoft.com/office/drawing/2014/main" id="{15E21512-50BB-4FDE-AC4A-7B67A65519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29977818"/>
      </p:ext>
    </p:extLst>
  </p:cSld>
  <p:clrMapOvr>
    <a:masterClrMapping/>
  </p:clrMapOvr>
  <mc:AlternateContent xmlns:mc="http://schemas.openxmlformats.org/markup-compatibility/2006" xmlns:p14="http://schemas.microsoft.com/office/powerpoint/2010/main">
    <mc:Choice Requires="p14">
      <p:transition spd="slow" p14:dur="2000" advTm="34359"/>
    </mc:Choice>
    <mc:Fallback xmlns="">
      <p:transition spd="slow" advTm="34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4419C66A-2D16-410D-BF70-CA8AD23950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592"/>
            <a:ext cx="9144000" cy="6467008"/>
          </a:xfrm>
          <a:prstGeom prst="rect">
            <a:avLst/>
          </a:prstGeom>
        </p:spPr>
      </p:pic>
      <p:pic>
        <p:nvPicPr>
          <p:cNvPr id="3" name="Audio 2">
            <a:hlinkClick r:id="" action="ppaction://media"/>
            <a:extLst>
              <a:ext uri="{FF2B5EF4-FFF2-40B4-BE49-F238E27FC236}">
                <a16:creationId xmlns:a16="http://schemas.microsoft.com/office/drawing/2014/main" id="{95ACE4D2-C057-4D49-9DF3-518DC5B418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41938530"/>
      </p:ext>
    </p:extLst>
  </p:cSld>
  <p:clrMapOvr>
    <a:masterClrMapping/>
  </p:clrMapOvr>
  <mc:AlternateContent xmlns:mc="http://schemas.openxmlformats.org/markup-compatibility/2006" xmlns:p14="http://schemas.microsoft.com/office/powerpoint/2010/main">
    <mc:Choice Requires="p14">
      <p:transition spd="slow" p14:dur="2000" advTm="30094"/>
    </mc:Choice>
    <mc:Fallback xmlns="">
      <p:transition spd="slow" advTm="30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imeline&#10;&#10;Description automatically generated">
            <a:extLst>
              <a:ext uri="{FF2B5EF4-FFF2-40B4-BE49-F238E27FC236}">
                <a16:creationId xmlns:a16="http://schemas.microsoft.com/office/drawing/2014/main" id="{72F17744-6E86-4926-A4A3-BA36C0E5B4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44" y="211015"/>
            <a:ext cx="9100112" cy="6435969"/>
          </a:xfrm>
          <a:prstGeom prst="rect">
            <a:avLst/>
          </a:prstGeom>
        </p:spPr>
      </p:pic>
      <p:pic>
        <p:nvPicPr>
          <p:cNvPr id="5" name="Audio 4">
            <a:hlinkClick r:id="" action="ppaction://media"/>
            <a:extLst>
              <a:ext uri="{FF2B5EF4-FFF2-40B4-BE49-F238E27FC236}">
                <a16:creationId xmlns:a16="http://schemas.microsoft.com/office/drawing/2014/main" id="{CF65FB4F-E63B-444F-8D9F-B7E6824968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4694428"/>
      </p:ext>
    </p:extLst>
  </p:cSld>
  <p:clrMapOvr>
    <a:masterClrMapping/>
  </p:clrMapOvr>
  <mc:AlternateContent xmlns:mc="http://schemas.openxmlformats.org/markup-compatibility/2006" xmlns:p14="http://schemas.microsoft.com/office/powerpoint/2010/main">
    <mc:Choice Requires="p14">
      <p:transition spd="slow" p14:dur="2000" advTm="56042"/>
    </mc:Choice>
    <mc:Fallback xmlns="">
      <p:transition spd="slow" advTm="56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with medium confidence">
            <a:extLst>
              <a:ext uri="{FF2B5EF4-FFF2-40B4-BE49-F238E27FC236}">
                <a16:creationId xmlns:a16="http://schemas.microsoft.com/office/drawing/2014/main" id="{7EDED684-5EA3-490B-BBBF-E5A0EE913E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246" y="157089"/>
            <a:ext cx="9260246" cy="6548511"/>
          </a:xfrm>
          <a:prstGeom prst="rect">
            <a:avLst/>
          </a:prstGeom>
        </p:spPr>
      </p:pic>
      <p:pic>
        <p:nvPicPr>
          <p:cNvPr id="5" name="Audio 4">
            <a:hlinkClick r:id="" action="ppaction://media"/>
            <a:extLst>
              <a:ext uri="{FF2B5EF4-FFF2-40B4-BE49-F238E27FC236}">
                <a16:creationId xmlns:a16="http://schemas.microsoft.com/office/drawing/2014/main" id="{0E7B7D68-64DC-4E3A-AE2A-F0696A4C35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06308170"/>
      </p:ext>
    </p:extLst>
  </p:cSld>
  <p:clrMapOvr>
    <a:masterClrMapping/>
  </p:clrMapOvr>
  <mc:AlternateContent xmlns:mc="http://schemas.openxmlformats.org/markup-compatibility/2006" xmlns:p14="http://schemas.microsoft.com/office/powerpoint/2010/main">
    <mc:Choice Requires="p14">
      <p:transition spd="slow" p14:dur="2000" advTm="58408"/>
    </mc:Choice>
    <mc:Fallback xmlns="">
      <p:transition spd="slow" advTm="58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imeline&#10;&#10;Description automatically generated">
            <a:extLst>
              <a:ext uri="{FF2B5EF4-FFF2-40B4-BE49-F238E27FC236}">
                <a16:creationId xmlns:a16="http://schemas.microsoft.com/office/drawing/2014/main" id="{203CA6C2-6B12-4BC6-B1C6-9FE3CF22E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89" y="283698"/>
            <a:ext cx="9080222" cy="6421902"/>
          </a:xfrm>
          <a:prstGeom prst="rect">
            <a:avLst/>
          </a:prstGeom>
        </p:spPr>
      </p:pic>
      <p:pic>
        <p:nvPicPr>
          <p:cNvPr id="3" name="Audio 2">
            <a:hlinkClick r:id="" action="ppaction://media"/>
            <a:extLst>
              <a:ext uri="{FF2B5EF4-FFF2-40B4-BE49-F238E27FC236}">
                <a16:creationId xmlns:a16="http://schemas.microsoft.com/office/drawing/2014/main" id="{E44FB0DB-4CF3-4E49-87D0-82B5024C93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57776700"/>
      </p:ext>
    </p:extLst>
  </p:cSld>
  <p:clrMapOvr>
    <a:masterClrMapping/>
  </p:clrMapOvr>
  <mc:AlternateContent xmlns:mc="http://schemas.openxmlformats.org/markup-compatibility/2006" xmlns:p14="http://schemas.microsoft.com/office/powerpoint/2010/main">
    <mc:Choice Requires="p14">
      <p:transition spd="slow" p14:dur="2000" advTm="38253"/>
    </mc:Choice>
    <mc:Fallback xmlns="">
      <p:transition spd="slow" advTm="38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0687B112-11EE-42A9-9820-8BC602DFE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52400"/>
            <a:ext cx="8991600" cy="6553200"/>
          </a:xfrm>
          <a:prstGeom prst="rect">
            <a:avLst/>
          </a:prstGeom>
        </p:spPr>
      </p:pic>
      <p:pic>
        <p:nvPicPr>
          <p:cNvPr id="4" name="Audio 3">
            <a:hlinkClick r:id="" action="ppaction://media"/>
            <a:extLst>
              <a:ext uri="{FF2B5EF4-FFF2-40B4-BE49-F238E27FC236}">
                <a16:creationId xmlns:a16="http://schemas.microsoft.com/office/drawing/2014/main" id="{A1EF58AF-F66D-4A3A-BA3B-052804789C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2516310"/>
      </p:ext>
    </p:extLst>
  </p:cSld>
  <p:clrMapOvr>
    <a:masterClrMapping/>
  </p:clrMapOvr>
  <mc:AlternateContent xmlns:mc="http://schemas.openxmlformats.org/markup-compatibility/2006" xmlns:p14="http://schemas.microsoft.com/office/powerpoint/2010/main">
    <mc:Choice Requires="p14">
      <p:transition spd="slow" p14:dur="2000" advTm="13521"/>
    </mc:Choice>
    <mc:Fallback xmlns="">
      <p:transition spd="slow" advTm="13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meline&#10;&#10;Description automatically generated">
            <a:extLst>
              <a:ext uri="{FF2B5EF4-FFF2-40B4-BE49-F238E27FC236}">
                <a16:creationId xmlns:a16="http://schemas.microsoft.com/office/drawing/2014/main" id="{F96854C4-A505-4C42-AB71-547ED28206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400"/>
            <a:ext cx="9113764" cy="6444705"/>
          </a:xfrm>
          <a:prstGeom prst="rect">
            <a:avLst/>
          </a:prstGeom>
        </p:spPr>
      </p:pic>
      <p:pic>
        <p:nvPicPr>
          <p:cNvPr id="4" name="Audio 3">
            <a:hlinkClick r:id="" action="ppaction://media"/>
            <a:extLst>
              <a:ext uri="{FF2B5EF4-FFF2-40B4-BE49-F238E27FC236}">
                <a16:creationId xmlns:a16="http://schemas.microsoft.com/office/drawing/2014/main" id="{BC3ACE35-3753-4484-B0E4-6F831B2829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39431716"/>
      </p:ext>
    </p:extLst>
  </p:cSld>
  <p:clrMapOvr>
    <a:masterClrMapping/>
  </p:clrMapOvr>
  <mc:AlternateContent xmlns:mc="http://schemas.openxmlformats.org/markup-compatibility/2006" xmlns:p14="http://schemas.microsoft.com/office/powerpoint/2010/main">
    <mc:Choice Requires="p14">
      <p:transition spd="slow" p14:dur="2000" advTm="38926"/>
    </mc:Choice>
    <mc:Fallback xmlns="">
      <p:transition spd="slow" advTm="38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with medium confidence">
            <a:extLst>
              <a:ext uri="{FF2B5EF4-FFF2-40B4-BE49-F238E27FC236}">
                <a16:creationId xmlns:a16="http://schemas.microsoft.com/office/drawing/2014/main" id="{90B003B4-7C22-4B25-A3D4-8471C12A8B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38" y="152400"/>
            <a:ext cx="9037123" cy="6391421"/>
          </a:xfrm>
          <a:prstGeom prst="rect">
            <a:avLst/>
          </a:prstGeom>
        </p:spPr>
      </p:pic>
      <p:pic>
        <p:nvPicPr>
          <p:cNvPr id="3" name="Audio 2">
            <a:hlinkClick r:id="" action="ppaction://media"/>
            <a:extLst>
              <a:ext uri="{FF2B5EF4-FFF2-40B4-BE49-F238E27FC236}">
                <a16:creationId xmlns:a16="http://schemas.microsoft.com/office/drawing/2014/main" id="{03853C62-0DC0-474D-9973-20C2AE4383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44461383"/>
      </p:ext>
    </p:extLst>
  </p:cSld>
  <p:clrMapOvr>
    <a:masterClrMapping/>
  </p:clrMapOvr>
  <mc:AlternateContent xmlns:mc="http://schemas.openxmlformats.org/markup-compatibility/2006" xmlns:p14="http://schemas.microsoft.com/office/powerpoint/2010/main">
    <mc:Choice Requires="p14">
      <p:transition spd="slow" p14:dur="2000" advTm="16310"/>
    </mc:Choice>
    <mc:Fallback xmlns="">
      <p:transition spd="slow" advTm="16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70FCA6EE-3216-41D5-BBDD-CE1006B60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1015"/>
            <a:ext cx="9101893" cy="6435969"/>
          </a:xfrm>
          <a:prstGeom prst="rect">
            <a:avLst/>
          </a:prstGeom>
        </p:spPr>
      </p:pic>
      <p:pic>
        <p:nvPicPr>
          <p:cNvPr id="2" name="Audio 1">
            <a:hlinkClick r:id="" action="ppaction://media"/>
            <a:extLst>
              <a:ext uri="{FF2B5EF4-FFF2-40B4-BE49-F238E27FC236}">
                <a16:creationId xmlns:a16="http://schemas.microsoft.com/office/drawing/2014/main" id="{D2A8C695-F02E-4080-AEAA-FE926088F9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02277637"/>
      </p:ext>
    </p:extLst>
  </p:cSld>
  <p:clrMapOvr>
    <a:masterClrMapping/>
  </p:clrMapOvr>
  <mc:AlternateContent xmlns:mc="http://schemas.openxmlformats.org/markup-compatibility/2006" xmlns:p14="http://schemas.microsoft.com/office/powerpoint/2010/main">
    <mc:Choice Requires="p14">
      <p:transition spd="slow" p14:dur="2000" advTm="5838"/>
    </mc:Choice>
    <mc:Fallback xmlns="">
      <p:transition spd="slow" advTm="5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lendar&#10;&#10;Description automatically generated">
            <a:extLst>
              <a:ext uri="{FF2B5EF4-FFF2-40B4-BE49-F238E27FC236}">
                <a16:creationId xmlns:a16="http://schemas.microsoft.com/office/drawing/2014/main" id="{A8DBFCA9-9AA2-4A98-9B47-435D70814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79" y="152400"/>
            <a:ext cx="9160779" cy="6478172"/>
          </a:xfrm>
          <a:prstGeom prst="rect">
            <a:avLst/>
          </a:prstGeom>
        </p:spPr>
      </p:pic>
      <p:pic>
        <p:nvPicPr>
          <p:cNvPr id="3" name="Audio 2">
            <a:hlinkClick r:id="" action="ppaction://media"/>
            <a:extLst>
              <a:ext uri="{FF2B5EF4-FFF2-40B4-BE49-F238E27FC236}">
                <a16:creationId xmlns:a16="http://schemas.microsoft.com/office/drawing/2014/main" id="{07F3F5C7-5B3F-4C3D-B456-7397F4AE76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32038745"/>
      </p:ext>
    </p:extLst>
  </p:cSld>
  <p:clrMapOvr>
    <a:masterClrMapping/>
  </p:clrMapOvr>
  <mc:AlternateContent xmlns:mc="http://schemas.openxmlformats.org/markup-compatibility/2006" xmlns:p14="http://schemas.microsoft.com/office/powerpoint/2010/main">
    <mc:Choice Requires="p14">
      <p:transition spd="slow" p14:dur="2000" advTm="6604"/>
    </mc:Choice>
    <mc:Fallback xmlns="">
      <p:transition spd="slow" advTm="6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with medium confidence">
            <a:extLst>
              <a:ext uri="{FF2B5EF4-FFF2-40B4-BE49-F238E27FC236}">
                <a16:creationId xmlns:a16="http://schemas.microsoft.com/office/drawing/2014/main" id="{9E6FE1C6-A3C8-49BF-8047-65F1EBEE64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44" y="211015"/>
            <a:ext cx="9100112" cy="6435969"/>
          </a:xfrm>
          <a:prstGeom prst="rect">
            <a:avLst/>
          </a:prstGeom>
        </p:spPr>
      </p:pic>
      <p:pic>
        <p:nvPicPr>
          <p:cNvPr id="3" name="Audio 2">
            <a:hlinkClick r:id="" action="ppaction://media"/>
            <a:extLst>
              <a:ext uri="{FF2B5EF4-FFF2-40B4-BE49-F238E27FC236}">
                <a16:creationId xmlns:a16="http://schemas.microsoft.com/office/drawing/2014/main" id="{1F872F00-9A6F-47D3-9967-617C152FB9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56954518"/>
      </p:ext>
    </p:extLst>
  </p:cSld>
  <p:clrMapOvr>
    <a:masterClrMapping/>
  </p:clrMapOvr>
  <mc:AlternateContent xmlns:mc="http://schemas.openxmlformats.org/markup-compatibility/2006" xmlns:p14="http://schemas.microsoft.com/office/powerpoint/2010/main">
    <mc:Choice Requires="p14">
      <p:transition spd="slow" p14:dur="2000" advTm="9390"/>
    </mc:Choice>
    <mc:Fallback xmlns="">
      <p:transition spd="slow" advTm="9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36EDBDFC-8D8B-4652-93C2-AE516DAB2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400"/>
            <a:ext cx="9101410" cy="6435969"/>
          </a:xfrm>
          <a:prstGeom prst="rect">
            <a:avLst/>
          </a:prstGeom>
        </p:spPr>
      </p:pic>
      <p:pic>
        <p:nvPicPr>
          <p:cNvPr id="3" name="Audio 2">
            <a:hlinkClick r:id="" action="ppaction://media"/>
            <a:extLst>
              <a:ext uri="{FF2B5EF4-FFF2-40B4-BE49-F238E27FC236}">
                <a16:creationId xmlns:a16="http://schemas.microsoft.com/office/drawing/2014/main" id="{2A271DD5-1B54-4878-A07E-86F24FDA46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33599495"/>
      </p:ext>
    </p:extLst>
  </p:cSld>
  <p:clrMapOvr>
    <a:masterClrMapping/>
  </p:clrMapOvr>
  <mc:AlternateContent xmlns:mc="http://schemas.openxmlformats.org/markup-compatibility/2006" xmlns:p14="http://schemas.microsoft.com/office/powerpoint/2010/main">
    <mc:Choice Requires="p14">
      <p:transition spd="slow" p14:dur="2000" advTm="17332"/>
    </mc:Choice>
    <mc:Fallback xmlns="">
      <p:transition spd="slow" advTm="17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C61D4448-8A40-4FB5-8C93-32C455EC9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8049"/>
            <a:ext cx="9081517" cy="6421902"/>
          </a:xfrm>
          <a:prstGeom prst="rect">
            <a:avLst/>
          </a:prstGeom>
        </p:spPr>
      </p:pic>
      <p:pic>
        <p:nvPicPr>
          <p:cNvPr id="5" name="Audio 4">
            <a:hlinkClick r:id="" action="ppaction://media"/>
            <a:extLst>
              <a:ext uri="{FF2B5EF4-FFF2-40B4-BE49-F238E27FC236}">
                <a16:creationId xmlns:a16="http://schemas.microsoft.com/office/drawing/2014/main" id="{EA5EAF3E-F637-4673-A82F-9882F6330F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87857070"/>
      </p:ext>
    </p:extLst>
  </p:cSld>
  <p:clrMapOvr>
    <a:masterClrMapping/>
  </p:clrMapOvr>
  <mc:AlternateContent xmlns:mc="http://schemas.openxmlformats.org/markup-compatibility/2006" xmlns:p14="http://schemas.microsoft.com/office/powerpoint/2010/main">
    <mc:Choice Requires="p14">
      <p:transition spd="slow" p14:dur="2000" advTm="8090"/>
    </mc:Choice>
    <mc:Fallback xmlns="">
      <p:transition spd="slow" advTm="8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 website&#10;&#10;Description automatically generated">
            <a:extLst>
              <a:ext uri="{FF2B5EF4-FFF2-40B4-BE49-F238E27FC236}">
                <a16:creationId xmlns:a16="http://schemas.microsoft.com/office/drawing/2014/main" id="{03711677-D27E-416D-BB13-D5D7533070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68" y="323557"/>
            <a:ext cx="9023864" cy="6382043"/>
          </a:xfrm>
          <a:prstGeom prst="rect">
            <a:avLst/>
          </a:prstGeom>
        </p:spPr>
      </p:pic>
      <p:pic>
        <p:nvPicPr>
          <p:cNvPr id="4" name="Audio 3">
            <a:hlinkClick r:id="" action="ppaction://media"/>
            <a:extLst>
              <a:ext uri="{FF2B5EF4-FFF2-40B4-BE49-F238E27FC236}">
                <a16:creationId xmlns:a16="http://schemas.microsoft.com/office/drawing/2014/main" id="{90F6AC85-591C-4697-8BA6-EC59591F55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24625299"/>
      </p:ext>
    </p:extLst>
  </p:cSld>
  <p:clrMapOvr>
    <a:masterClrMapping/>
  </p:clrMapOvr>
  <mc:AlternateContent xmlns:mc="http://schemas.openxmlformats.org/markup-compatibility/2006" xmlns:p14="http://schemas.microsoft.com/office/powerpoint/2010/main">
    <mc:Choice Requires="p14">
      <p:transition spd="slow" p14:dur="2000" advTm="9088"/>
    </mc:Choice>
    <mc:Fallback xmlns="">
      <p:transition spd="slow" advTm="9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ZA" sz="3200" dirty="0"/>
              <a:t>Reflections, challenges &amp; opportunities</a:t>
            </a:r>
            <a:endParaRPr lang="en-ZA" dirty="0"/>
          </a:p>
        </p:txBody>
      </p:sp>
      <p:sp>
        <p:nvSpPr>
          <p:cNvPr id="5" name="Text Placeholder 4"/>
          <p:cNvSpPr>
            <a:spLocks noGrp="1"/>
          </p:cNvSpPr>
          <p:nvPr>
            <p:ph type="body" sz="quarter" idx="13"/>
          </p:nvPr>
        </p:nvSpPr>
        <p:spPr>
          <a:xfrm>
            <a:off x="5258991" y="1550503"/>
            <a:ext cx="3600000" cy="4504691"/>
          </a:xfrm>
        </p:spPr>
        <p:txBody>
          <a:bodyPr/>
          <a:lstStyle/>
          <a:p>
            <a:pPr marL="342900" indent="-342900">
              <a:buFont typeface="Arial" panose="020B0604020202020204" pitchFamily="34" charset="0"/>
              <a:buChar char="•"/>
            </a:pPr>
            <a:r>
              <a:rPr lang="en-ZA" dirty="0"/>
              <a:t>New annual report: aligning work streams across departments</a:t>
            </a:r>
          </a:p>
          <a:p>
            <a:pPr marL="342900" indent="-342900">
              <a:buFont typeface="Arial" panose="020B0604020202020204" pitchFamily="34" charset="0"/>
              <a:buChar char="•"/>
            </a:pPr>
            <a:r>
              <a:rPr lang="en-ZA" dirty="0"/>
              <a:t>Current nature of the content – drawing on the results of the previous year. </a:t>
            </a:r>
          </a:p>
          <a:p>
            <a:pPr marL="342900" indent="-342900">
              <a:buFont typeface="Arial" panose="020B0604020202020204" pitchFamily="34" charset="0"/>
              <a:buChar char="•"/>
            </a:pPr>
            <a:r>
              <a:rPr lang="en-ZA" dirty="0"/>
              <a:t>Benefit of easy access to a range of very current information </a:t>
            </a:r>
          </a:p>
          <a:p>
            <a:pPr marL="342900" indent="-342900">
              <a:buFont typeface="Arial" panose="020B0604020202020204" pitchFamily="34" charset="0"/>
              <a:buChar char="•"/>
            </a:pPr>
            <a:r>
              <a:rPr lang="en-ZA" dirty="0"/>
              <a:t>In repot links to supporting information </a:t>
            </a:r>
          </a:p>
          <a:p>
            <a:pPr marL="342900" indent="-342900">
              <a:buFont typeface="Arial" panose="020B0604020202020204" pitchFamily="34" charset="0"/>
              <a:buChar char="•"/>
            </a:pPr>
            <a:r>
              <a:rPr lang="en-ZA" dirty="0"/>
              <a:t>Electronic Format supports mainstreaming / sharing </a:t>
            </a:r>
          </a:p>
          <a:p>
            <a:pPr marL="342900" indent="-342900">
              <a:buFont typeface="Arial" panose="020B0604020202020204" pitchFamily="34" charset="0"/>
              <a:buChar char="•"/>
            </a:pPr>
            <a:endParaRPr lang="en-ZA" dirty="0"/>
          </a:p>
          <a:p>
            <a:pPr marL="342900" indent="-342900">
              <a:buFont typeface="Arial" panose="020B0604020202020204" pitchFamily="34" charset="0"/>
              <a:buChar char="•"/>
            </a:pPr>
            <a:endParaRPr lang="en-ZA" dirty="0"/>
          </a:p>
          <a:p>
            <a:endParaRPr lang="en-ZA" dirty="0"/>
          </a:p>
        </p:txBody>
      </p:sp>
      <p:pic>
        <p:nvPicPr>
          <p:cNvPr id="8" name="Picture Placeholder 7">
            <a:extLst>
              <a:ext uri="{FF2B5EF4-FFF2-40B4-BE49-F238E27FC236}">
                <a16:creationId xmlns:a16="http://schemas.microsoft.com/office/drawing/2014/main" id="{2598128C-63F6-4D2E-85A0-99521FBB940C}"/>
              </a:ext>
            </a:extLst>
          </p:cNvPr>
          <p:cNvPicPr>
            <a:picLocks noGrp="1" noChangeAspect="1"/>
          </p:cNvPicPr>
          <p:nvPr>
            <p:ph type="pic" sz="quarter" idx="14"/>
          </p:nvPr>
        </p:nvPicPr>
        <p:blipFill>
          <a:blip r:embed="rId4"/>
          <a:srcRect l="24795" r="24795"/>
          <a:stretch>
            <a:fillRect/>
          </a:stretch>
        </p:blipFill>
        <p:spPr>
          <a:xfrm>
            <a:off x="0" y="0"/>
            <a:ext cx="4890053" cy="6898132"/>
          </a:xfrm>
          <a:prstGeom prst="rect">
            <a:avLst/>
          </a:prstGeom>
        </p:spPr>
      </p:pic>
      <p:pic>
        <p:nvPicPr>
          <p:cNvPr id="13" name="Audio 12">
            <a:hlinkClick r:id="" action="ppaction://media"/>
            <a:extLst>
              <a:ext uri="{FF2B5EF4-FFF2-40B4-BE49-F238E27FC236}">
                <a16:creationId xmlns:a16="http://schemas.microsoft.com/office/drawing/2014/main" id="{CA65E2B8-DBAE-4CAC-8797-128AB2C34C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82456302"/>
      </p:ext>
    </p:extLst>
  </p:cSld>
  <p:clrMapOvr>
    <a:masterClrMapping/>
  </p:clrMapOvr>
  <mc:AlternateContent xmlns:mc="http://schemas.openxmlformats.org/markup-compatibility/2006" xmlns:p14="http://schemas.microsoft.com/office/powerpoint/2010/main">
    <mc:Choice Requires="p14">
      <p:transition spd="slow" p14:dur="2000" advTm="42711"/>
    </mc:Choice>
    <mc:Fallback xmlns="">
      <p:transition spd="slow" advTm="4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a:stretch>
            <a:fillRect/>
          </a:stretch>
        </p:blipFill>
        <p:spPr/>
      </p:pic>
      <p:sp>
        <p:nvSpPr>
          <p:cNvPr id="17" name="Text Placeholder 16"/>
          <p:cNvSpPr>
            <a:spLocks noGrp="1"/>
          </p:cNvSpPr>
          <p:nvPr>
            <p:ph type="body" sz="quarter" idx="11"/>
          </p:nvPr>
        </p:nvSpPr>
        <p:spPr/>
        <p:txBody>
          <a:bodyPr/>
          <a:lstStyle/>
          <a:p>
            <a:r>
              <a:rPr lang="en-US" dirty="0"/>
              <a:t>Thank you </a:t>
            </a:r>
            <a:endParaRPr lang="en-ZA" dirty="0"/>
          </a:p>
        </p:txBody>
      </p:sp>
      <p:grpSp>
        <p:nvGrpSpPr>
          <p:cNvPr id="12" name="Group 11">
            <a:extLst>
              <a:ext uri="{FF2B5EF4-FFF2-40B4-BE49-F238E27FC236}">
                <a16:creationId xmlns:a16="http://schemas.microsoft.com/office/drawing/2014/main" id="{6E145C16-B0BA-4017-BA6C-60373235B720}"/>
              </a:ext>
            </a:extLst>
          </p:cNvPr>
          <p:cNvGrpSpPr/>
          <p:nvPr/>
        </p:nvGrpSpPr>
        <p:grpSpPr>
          <a:xfrm>
            <a:off x="0" y="6255520"/>
            <a:ext cx="9153035" cy="602480"/>
            <a:chOff x="0" y="6255520"/>
            <a:chExt cx="9153035" cy="602480"/>
          </a:xfrm>
        </p:grpSpPr>
        <p:sp>
          <p:nvSpPr>
            <p:cNvPr id="13" name="Rectangle 1">
              <a:extLst>
                <a:ext uri="{FF2B5EF4-FFF2-40B4-BE49-F238E27FC236}">
                  <a16:creationId xmlns:a16="http://schemas.microsoft.com/office/drawing/2014/main" id="{09AD91A6-4F39-4FD2-924E-176E50EB15B7}"/>
                </a:ext>
              </a:extLst>
            </p:cNvPr>
            <p:cNvSpPr/>
            <p:nvPr userDrawn="1"/>
          </p:nvSpPr>
          <p:spPr>
            <a:xfrm>
              <a:off x="0" y="6662738"/>
              <a:ext cx="4029075" cy="195262"/>
            </a:xfrm>
            <a:custGeom>
              <a:avLst/>
              <a:gdLst>
                <a:gd name="connsiteX0" fmla="*/ 0 w 4024313"/>
                <a:gd name="connsiteY0" fmla="*/ 0 h 528637"/>
                <a:gd name="connsiteX1" fmla="*/ 4024313 w 4024313"/>
                <a:gd name="connsiteY1" fmla="*/ 0 h 528637"/>
                <a:gd name="connsiteX2" fmla="*/ 4024313 w 4024313"/>
                <a:gd name="connsiteY2" fmla="*/ 528637 h 528637"/>
                <a:gd name="connsiteX3" fmla="*/ 0 w 4024313"/>
                <a:gd name="connsiteY3" fmla="*/ 528637 h 528637"/>
                <a:gd name="connsiteX4" fmla="*/ 0 w 4024313"/>
                <a:gd name="connsiteY4" fmla="*/ 0 h 528637"/>
                <a:gd name="connsiteX0" fmla="*/ 0 w 4024313"/>
                <a:gd name="connsiteY0" fmla="*/ 0 h 528637"/>
                <a:gd name="connsiteX1" fmla="*/ 3162300 w 4024313"/>
                <a:gd name="connsiteY1" fmla="*/ 481012 h 528637"/>
                <a:gd name="connsiteX2" fmla="*/ 4024313 w 4024313"/>
                <a:gd name="connsiteY2" fmla="*/ 528637 h 528637"/>
                <a:gd name="connsiteX3" fmla="*/ 0 w 4024313"/>
                <a:gd name="connsiteY3" fmla="*/ 528637 h 528637"/>
                <a:gd name="connsiteX4" fmla="*/ 0 w 4024313"/>
                <a:gd name="connsiteY4" fmla="*/ 0 h 528637"/>
                <a:gd name="connsiteX0" fmla="*/ 0 w 4024313"/>
                <a:gd name="connsiteY0" fmla="*/ 0 h 528637"/>
                <a:gd name="connsiteX1" fmla="*/ 3790950 w 4024313"/>
                <a:gd name="connsiteY1" fmla="*/ 333375 h 528637"/>
                <a:gd name="connsiteX2" fmla="*/ 4024313 w 4024313"/>
                <a:gd name="connsiteY2" fmla="*/ 528637 h 528637"/>
                <a:gd name="connsiteX3" fmla="*/ 0 w 4024313"/>
                <a:gd name="connsiteY3" fmla="*/ 528637 h 528637"/>
                <a:gd name="connsiteX4" fmla="*/ 0 w 4024313"/>
                <a:gd name="connsiteY4" fmla="*/ 0 h 528637"/>
                <a:gd name="connsiteX0" fmla="*/ 1700213 w 4024313"/>
                <a:gd name="connsiteY0" fmla="*/ 76200 h 195262"/>
                <a:gd name="connsiteX1" fmla="*/ 3790950 w 4024313"/>
                <a:gd name="connsiteY1" fmla="*/ 0 h 195262"/>
                <a:gd name="connsiteX2" fmla="*/ 4024313 w 4024313"/>
                <a:gd name="connsiteY2" fmla="*/ 195262 h 195262"/>
                <a:gd name="connsiteX3" fmla="*/ 0 w 4024313"/>
                <a:gd name="connsiteY3" fmla="*/ 195262 h 195262"/>
                <a:gd name="connsiteX4" fmla="*/ 1700213 w 4024313"/>
                <a:gd name="connsiteY4" fmla="*/ 76200 h 195262"/>
                <a:gd name="connsiteX0" fmla="*/ 0 w 4029075"/>
                <a:gd name="connsiteY0" fmla="*/ 119062 h 195262"/>
                <a:gd name="connsiteX1" fmla="*/ 3795712 w 4029075"/>
                <a:gd name="connsiteY1" fmla="*/ 0 h 195262"/>
                <a:gd name="connsiteX2" fmla="*/ 4029075 w 4029075"/>
                <a:gd name="connsiteY2" fmla="*/ 195262 h 195262"/>
                <a:gd name="connsiteX3" fmla="*/ 4762 w 4029075"/>
                <a:gd name="connsiteY3" fmla="*/ 195262 h 195262"/>
                <a:gd name="connsiteX4" fmla="*/ 0 w 4029075"/>
                <a:gd name="connsiteY4" fmla="*/ 119062 h 195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9075" h="195262">
                  <a:moveTo>
                    <a:pt x="0" y="119062"/>
                  </a:moveTo>
                  <a:lnTo>
                    <a:pt x="3795712" y="0"/>
                  </a:lnTo>
                  <a:lnTo>
                    <a:pt x="4029075" y="195262"/>
                  </a:lnTo>
                  <a:lnTo>
                    <a:pt x="4762" y="195262"/>
                  </a:lnTo>
                  <a:lnTo>
                    <a:pt x="0" y="119062"/>
                  </a:lnTo>
                  <a:close/>
                </a:path>
              </a:pathLst>
            </a:custGeom>
            <a:solidFill>
              <a:srgbClr val="005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Isosceles Triangle 6">
              <a:extLst>
                <a:ext uri="{FF2B5EF4-FFF2-40B4-BE49-F238E27FC236}">
                  <a16:creationId xmlns:a16="http://schemas.microsoft.com/office/drawing/2014/main" id="{59F3FE69-8B1D-4C83-BCF3-01713E7461B3}"/>
                </a:ext>
              </a:extLst>
            </p:cNvPr>
            <p:cNvSpPr/>
            <p:nvPr userDrawn="1"/>
          </p:nvSpPr>
          <p:spPr>
            <a:xfrm>
              <a:off x="1243902" y="6255520"/>
              <a:ext cx="7909133" cy="602479"/>
            </a:xfrm>
            <a:custGeom>
              <a:avLst/>
              <a:gdLst>
                <a:gd name="connsiteX0" fmla="*/ 0 w 7904860"/>
                <a:gd name="connsiteY0" fmla="*/ 1448512 h 1448512"/>
                <a:gd name="connsiteX1" fmla="*/ 3952430 w 7904860"/>
                <a:gd name="connsiteY1" fmla="*/ 0 h 1448512"/>
                <a:gd name="connsiteX2" fmla="*/ 7904860 w 7904860"/>
                <a:gd name="connsiteY2" fmla="*/ 1448512 h 1448512"/>
                <a:gd name="connsiteX3" fmla="*/ 0 w 7904860"/>
                <a:gd name="connsiteY3" fmla="*/ 1448512 h 1448512"/>
                <a:gd name="connsiteX0" fmla="*/ 0 w 7909133"/>
                <a:gd name="connsiteY0" fmla="*/ 602479 h 602479"/>
                <a:gd name="connsiteX1" fmla="*/ 7909133 w 7909133"/>
                <a:gd name="connsiteY1" fmla="*/ 0 h 602479"/>
                <a:gd name="connsiteX2" fmla="*/ 7904860 w 7909133"/>
                <a:gd name="connsiteY2" fmla="*/ 602479 h 602479"/>
                <a:gd name="connsiteX3" fmla="*/ 0 w 7909133"/>
                <a:gd name="connsiteY3" fmla="*/ 602479 h 602479"/>
              </a:gdLst>
              <a:ahLst/>
              <a:cxnLst>
                <a:cxn ang="0">
                  <a:pos x="connsiteX0" y="connsiteY0"/>
                </a:cxn>
                <a:cxn ang="0">
                  <a:pos x="connsiteX1" y="connsiteY1"/>
                </a:cxn>
                <a:cxn ang="0">
                  <a:pos x="connsiteX2" y="connsiteY2"/>
                </a:cxn>
                <a:cxn ang="0">
                  <a:pos x="connsiteX3" y="connsiteY3"/>
                </a:cxn>
              </a:cxnLst>
              <a:rect l="l" t="t" r="r" b="b"/>
              <a:pathLst>
                <a:path w="7909133" h="602479">
                  <a:moveTo>
                    <a:pt x="0" y="602479"/>
                  </a:moveTo>
                  <a:lnTo>
                    <a:pt x="7909133" y="0"/>
                  </a:lnTo>
                  <a:cubicBezTo>
                    <a:pt x="7907709" y="200826"/>
                    <a:pt x="7906284" y="401653"/>
                    <a:pt x="7904860" y="602479"/>
                  </a:cubicBezTo>
                  <a:lnTo>
                    <a:pt x="0" y="602479"/>
                  </a:lnTo>
                  <a:close/>
                </a:path>
              </a:pathLst>
            </a:custGeom>
            <a:solidFill>
              <a:srgbClr val="AED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Isosceles Triangle 6">
              <a:extLst>
                <a:ext uri="{FF2B5EF4-FFF2-40B4-BE49-F238E27FC236}">
                  <a16:creationId xmlns:a16="http://schemas.microsoft.com/office/drawing/2014/main" id="{827AA61D-84A6-4C68-A626-99B0185F36AA}"/>
                </a:ext>
              </a:extLst>
            </p:cNvPr>
            <p:cNvSpPr/>
            <p:nvPr userDrawn="1"/>
          </p:nvSpPr>
          <p:spPr>
            <a:xfrm>
              <a:off x="1218265" y="6614444"/>
              <a:ext cx="5503491" cy="243555"/>
            </a:xfrm>
            <a:custGeom>
              <a:avLst/>
              <a:gdLst>
                <a:gd name="connsiteX0" fmla="*/ 0 w 7904860"/>
                <a:gd name="connsiteY0" fmla="*/ 1448512 h 1448512"/>
                <a:gd name="connsiteX1" fmla="*/ 3952430 w 7904860"/>
                <a:gd name="connsiteY1" fmla="*/ 0 h 1448512"/>
                <a:gd name="connsiteX2" fmla="*/ 7904860 w 7904860"/>
                <a:gd name="connsiteY2" fmla="*/ 1448512 h 1448512"/>
                <a:gd name="connsiteX3" fmla="*/ 0 w 7904860"/>
                <a:gd name="connsiteY3" fmla="*/ 1448512 h 1448512"/>
                <a:gd name="connsiteX0" fmla="*/ 0 w 7909133"/>
                <a:gd name="connsiteY0" fmla="*/ 602479 h 602479"/>
                <a:gd name="connsiteX1" fmla="*/ 7909133 w 7909133"/>
                <a:gd name="connsiteY1" fmla="*/ 0 h 602479"/>
                <a:gd name="connsiteX2" fmla="*/ 7904860 w 7909133"/>
                <a:gd name="connsiteY2" fmla="*/ 602479 h 602479"/>
                <a:gd name="connsiteX3" fmla="*/ 0 w 7909133"/>
                <a:gd name="connsiteY3" fmla="*/ 602479 h 602479"/>
                <a:gd name="connsiteX0" fmla="*/ 0 w 7904860"/>
                <a:gd name="connsiteY0" fmla="*/ 369116 h 369116"/>
                <a:gd name="connsiteX1" fmla="*/ 4832558 w 7904860"/>
                <a:gd name="connsiteY1" fmla="*/ 0 h 369116"/>
                <a:gd name="connsiteX2" fmla="*/ 7904860 w 7904860"/>
                <a:gd name="connsiteY2" fmla="*/ 369116 h 369116"/>
                <a:gd name="connsiteX3" fmla="*/ 0 w 7904860"/>
                <a:gd name="connsiteY3" fmla="*/ 369116 h 369116"/>
                <a:gd name="connsiteX0" fmla="*/ 0 w 7904860"/>
                <a:gd name="connsiteY0" fmla="*/ 369116 h 369116"/>
                <a:gd name="connsiteX1" fmla="*/ 4832558 w 7904860"/>
                <a:gd name="connsiteY1" fmla="*/ 0 h 369116"/>
                <a:gd name="connsiteX2" fmla="*/ 7904860 w 7904860"/>
                <a:gd name="connsiteY2" fmla="*/ 369116 h 369116"/>
                <a:gd name="connsiteX3" fmla="*/ 0 w 7904860"/>
                <a:gd name="connsiteY3" fmla="*/ 369116 h 369116"/>
                <a:gd name="connsiteX0" fmla="*/ 0 w 7904860"/>
                <a:gd name="connsiteY0" fmla="*/ 369116 h 369147"/>
                <a:gd name="connsiteX1" fmla="*/ 4832558 w 7904860"/>
                <a:gd name="connsiteY1" fmla="*/ 0 h 369147"/>
                <a:gd name="connsiteX2" fmla="*/ 7904860 w 7904860"/>
                <a:gd name="connsiteY2" fmla="*/ 369116 h 369147"/>
                <a:gd name="connsiteX3" fmla="*/ 0 w 7904860"/>
                <a:gd name="connsiteY3" fmla="*/ 369116 h 369147"/>
                <a:gd name="connsiteX0" fmla="*/ 0 w 7904860"/>
                <a:gd name="connsiteY0" fmla="*/ 309296 h 309333"/>
                <a:gd name="connsiteX1" fmla="*/ 4012162 w 7904860"/>
                <a:gd name="connsiteY1" fmla="*/ 0 h 309333"/>
                <a:gd name="connsiteX2" fmla="*/ 7904860 w 7904860"/>
                <a:gd name="connsiteY2" fmla="*/ 309296 h 309333"/>
                <a:gd name="connsiteX3" fmla="*/ 0 w 7904860"/>
                <a:gd name="connsiteY3" fmla="*/ 309296 h 309333"/>
                <a:gd name="connsiteX0" fmla="*/ 0 w 7904860"/>
                <a:gd name="connsiteY0" fmla="*/ 292204 h 292243"/>
                <a:gd name="connsiteX1" fmla="*/ 4012162 w 7904860"/>
                <a:gd name="connsiteY1" fmla="*/ 0 h 292243"/>
                <a:gd name="connsiteX2" fmla="*/ 7904860 w 7904860"/>
                <a:gd name="connsiteY2" fmla="*/ 292204 h 292243"/>
                <a:gd name="connsiteX3" fmla="*/ 0 w 7904860"/>
                <a:gd name="connsiteY3" fmla="*/ 292204 h 292243"/>
                <a:gd name="connsiteX0" fmla="*/ 0 w 7904860"/>
                <a:gd name="connsiteY0" fmla="*/ 308068 h 308068"/>
                <a:gd name="connsiteX1" fmla="*/ 4707828 w 7904860"/>
                <a:gd name="connsiteY1" fmla="*/ 0 h 308068"/>
                <a:gd name="connsiteX2" fmla="*/ 7904860 w 7904860"/>
                <a:gd name="connsiteY2" fmla="*/ 308068 h 308068"/>
                <a:gd name="connsiteX3" fmla="*/ 0 w 7904860"/>
                <a:gd name="connsiteY3" fmla="*/ 308068 h 308068"/>
              </a:gdLst>
              <a:ahLst/>
              <a:cxnLst>
                <a:cxn ang="0">
                  <a:pos x="connsiteX0" y="connsiteY0"/>
                </a:cxn>
                <a:cxn ang="0">
                  <a:pos x="connsiteX1" y="connsiteY1"/>
                </a:cxn>
                <a:cxn ang="0">
                  <a:pos x="connsiteX2" y="connsiteY2"/>
                </a:cxn>
                <a:cxn ang="0">
                  <a:pos x="connsiteX3" y="connsiteY3"/>
                </a:cxn>
              </a:cxnLst>
              <a:rect l="l" t="t" r="r" b="b"/>
              <a:pathLst>
                <a:path w="7904860" h="308068">
                  <a:moveTo>
                    <a:pt x="0" y="308068"/>
                  </a:moveTo>
                  <a:lnTo>
                    <a:pt x="4707828" y="0"/>
                  </a:lnTo>
                  <a:lnTo>
                    <a:pt x="7904860" y="308068"/>
                  </a:lnTo>
                  <a:lnTo>
                    <a:pt x="0" y="308068"/>
                  </a:lnTo>
                  <a:close/>
                </a:path>
              </a:pathLst>
            </a:custGeom>
            <a:solidFill>
              <a:srgbClr val="CAE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6" name="Picture 15">
              <a:extLst>
                <a:ext uri="{FF2B5EF4-FFF2-40B4-BE49-F238E27FC236}">
                  <a16:creationId xmlns:a16="http://schemas.microsoft.com/office/drawing/2014/main" id="{BA31E99E-537E-4900-9FA8-CD57D566E1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4224" y="6435694"/>
              <a:ext cx="1902481" cy="350707"/>
            </a:xfrm>
            <a:prstGeom prst="rect">
              <a:avLst/>
            </a:prstGeom>
          </p:spPr>
        </p:pic>
      </p:grpSp>
      <p:pic>
        <p:nvPicPr>
          <p:cNvPr id="4" name="Audio 3">
            <a:hlinkClick r:id="" action="ppaction://media"/>
            <a:extLst>
              <a:ext uri="{FF2B5EF4-FFF2-40B4-BE49-F238E27FC236}">
                <a16:creationId xmlns:a16="http://schemas.microsoft.com/office/drawing/2014/main" id="{AF6D2DE1-3023-4861-8C9C-E13B524D04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50058114"/>
      </p:ext>
    </p:extLst>
  </p:cSld>
  <p:clrMapOvr>
    <a:masterClrMapping/>
  </p:clrMapOvr>
  <mc:AlternateContent xmlns:mc="http://schemas.openxmlformats.org/markup-compatibility/2006" xmlns:p14="http://schemas.microsoft.com/office/powerpoint/2010/main">
    <mc:Choice Requires="p14">
      <p:transition spd="slow" p14:dur="2000" advTm="6023"/>
    </mc:Choice>
    <mc:Fallback xmlns="">
      <p:transition spd="slow" advTm="6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CB9D56AC-7DF5-45BE-AE57-3D3B34DF08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52400"/>
            <a:ext cx="8991599" cy="6359224"/>
          </a:xfrm>
          <a:prstGeom prst="rect">
            <a:avLst/>
          </a:prstGeom>
        </p:spPr>
      </p:pic>
      <p:pic>
        <p:nvPicPr>
          <p:cNvPr id="3" name="Audio 2">
            <a:hlinkClick r:id="" action="ppaction://media"/>
            <a:extLst>
              <a:ext uri="{FF2B5EF4-FFF2-40B4-BE49-F238E27FC236}">
                <a16:creationId xmlns:a16="http://schemas.microsoft.com/office/drawing/2014/main" id="{22E68CEB-F263-4AA6-8A57-AC8C3A54B3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53930522"/>
      </p:ext>
    </p:extLst>
  </p:cSld>
  <p:clrMapOvr>
    <a:masterClrMapping/>
  </p:clrMapOvr>
  <mc:AlternateContent xmlns:mc="http://schemas.openxmlformats.org/markup-compatibility/2006" xmlns:p14="http://schemas.microsoft.com/office/powerpoint/2010/main">
    <mc:Choice Requires="p14">
      <p:transition spd="slow" p14:dur="2000" advTm="17448"/>
    </mc:Choice>
    <mc:Fallback xmlns="">
      <p:transition spd="slow" advTm="17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ECDE7EF3-CE7E-49DE-B618-1048A656A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81993"/>
            <a:ext cx="8991599" cy="6359224"/>
          </a:xfrm>
          <a:prstGeom prst="rect">
            <a:avLst/>
          </a:prstGeom>
        </p:spPr>
      </p:pic>
      <p:pic>
        <p:nvPicPr>
          <p:cNvPr id="10" name="Audio 9">
            <a:hlinkClick r:id="" action="ppaction://media"/>
            <a:extLst>
              <a:ext uri="{FF2B5EF4-FFF2-40B4-BE49-F238E27FC236}">
                <a16:creationId xmlns:a16="http://schemas.microsoft.com/office/drawing/2014/main" id="{27D06D0D-18E3-4B0B-9E42-7FA76A1F7E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46183067"/>
      </p:ext>
    </p:extLst>
  </p:cSld>
  <p:clrMapOvr>
    <a:masterClrMapping/>
  </p:clrMapOvr>
  <mc:AlternateContent xmlns:mc="http://schemas.openxmlformats.org/markup-compatibility/2006" xmlns:p14="http://schemas.microsoft.com/office/powerpoint/2010/main">
    <mc:Choice Requires="p14">
      <p:transition spd="slow" p14:dur="2000" advTm="33702"/>
    </mc:Choice>
    <mc:Fallback xmlns="">
      <p:transition spd="slow" advTm="33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1D903FCF-62B7-45ED-ADA7-E3564CEF78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75" y="152400"/>
            <a:ext cx="9001449" cy="6366190"/>
          </a:xfrm>
          <a:prstGeom prst="rect">
            <a:avLst/>
          </a:prstGeom>
        </p:spPr>
      </p:pic>
      <p:pic>
        <p:nvPicPr>
          <p:cNvPr id="3" name="Audio 2">
            <a:hlinkClick r:id="" action="ppaction://media"/>
            <a:extLst>
              <a:ext uri="{FF2B5EF4-FFF2-40B4-BE49-F238E27FC236}">
                <a16:creationId xmlns:a16="http://schemas.microsoft.com/office/drawing/2014/main" id="{A049D694-DADC-419D-9684-5ECC4D57DA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75657085"/>
      </p:ext>
    </p:extLst>
  </p:cSld>
  <p:clrMapOvr>
    <a:masterClrMapping/>
  </p:clrMapOvr>
  <mc:AlternateContent xmlns:mc="http://schemas.openxmlformats.org/markup-compatibility/2006" xmlns:p14="http://schemas.microsoft.com/office/powerpoint/2010/main">
    <mc:Choice Requires="p14">
      <p:transition spd="slow" p14:dur="2000" advTm="34212"/>
    </mc:Choice>
    <mc:Fallback xmlns="">
      <p:transition spd="slow" advTm="34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diagram&#10;&#10;Description automatically generated">
            <a:extLst>
              <a:ext uri="{FF2B5EF4-FFF2-40B4-BE49-F238E27FC236}">
                <a16:creationId xmlns:a16="http://schemas.microsoft.com/office/drawing/2014/main" id="{7C743E69-BA67-478B-8182-E2E5AE20CE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737" y="138332"/>
            <a:ext cx="9287086" cy="6567268"/>
          </a:xfrm>
          <a:prstGeom prst="rect">
            <a:avLst/>
          </a:prstGeom>
        </p:spPr>
      </p:pic>
      <p:pic>
        <p:nvPicPr>
          <p:cNvPr id="4" name="Audio 3">
            <a:hlinkClick r:id="" action="ppaction://media"/>
            <a:extLst>
              <a:ext uri="{FF2B5EF4-FFF2-40B4-BE49-F238E27FC236}">
                <a16:creationId xmlns:a16="http://schemas.microsoft.com/office/drawing/2014/main" id="{39E6EA35-D9F1-4DBB-87B3-8013CE746D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46292780"/>
      </p:ext>
    </p:extLst>
  </p:cSld>
  <p:clrMapOvr>
    <a:masterClrMapping/>
  </p:clrMapOvr>
  <mc:AlternateContent xmlns:mc="http://schemas.openxmlformats.org/markup-compatibility/2006" xmlns:p14="http://schemas.microsoft.com/office/powerpoint/2010/main">
    <mc:Choice Requires="p14">
      <p:transition spd="slow" p14:dur="2000" advTm="13965"/>
    </mc:Choice>
    <mc:Fallback xmlns="">
      <p:transition spd="slow" advTm="13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imeline&#10;&#10;Description automatically generated">
            <a:extLst>
              <a:ext uri="{FF2B5EF4-FFF2-40B4-BE49-F238E27FC236}">
                <a16:creationId xmlns:a16="http://schemas.microsoft.com/office/drawing/2014/main" id="{AE63D460-9F0A-4631-AF23-C144BF8CF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400"/>
            <a:ext cx="9120004" cy="6450037"/>
          </a:xfrm>
          <a:prstGeom prst="rect">
            <a:avLst/>
          </a:prstGeom>
        </p:spPr>
      </p:pic>
      <p:pic>
        <p:nvPicPr>
          <p:cNvPr id="4" name="Audio 3">
            <a:hlinkClick r:id="" action="ppaction://media"/>
            <a:extLst>
              <a:ext uri="{FF2B5EF4-FFF2-40B4-BE49-F238E27FC236}">
                <a16:creationId xmlns:a16="http://schemas.microsoft.com/office/drawing/2014/main" id="{867C0567-E769-435A-96CE-6FEA632690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76628808"/>
      </p:ext>
    </p:extLst>
  </p:cSld>
  <p:clrMapOvr>
    <a:masterClrMapping/>
  </p:clrMapOvr>
  <mc:AlternateContent xmlns:mc="http://schemas.openxmlformats.org/markup-compatibility/2006" xmlns:p14="http://schemas.microsoft.com/office/powerpoint/2010/main">
    <mc:Choice Requires="p14">
      <p:transition spd="slow" p14:dur="2000" advTm="17494"/>
    </mc:Choice>
    <mc:Fallback xmlns="">
      <p:transition spd="slow" advTm="17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meline&#10;&#10;Description automatically generated">
            <a:extLst>
              <a:ext uri="{FF2B5EF4-FFF2-40B4-BE49-F238E27FC236}">
                <a16:creationId xmlns:a16="http://schemas.microsoft.com/office/drawing/2014/main" id="{91D275BC-417B-45E1-86F7-364D7A7C4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9513"/>
            <a:ext cx="9144000" cy="6466087"/>
          </a:xfrm>
          <a:prstGeom prst="rect">
            <a:avLst/>
          </a:prstGeom>
        </p:spPr>
      </p:pic>
      <p:pic>
        <p:nvPicPr>
          <p:cNvPr id="3" name="Audio 2">
            <a:hlinkClick r:id="" action="ppaction://media"/>
            <a:extLst>
              <a:ext uri="{FF2B5EF4-FFF2-40B4-BE49-F238E27FC236}">
                <a16:creationId xmlns:a16="http://schemas.microsoft.com/office/drawing/2014/main" id="{69D5B284-A312-49A8-85A4-574388A954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38542336"/>
      </p:ext>
    </p:extLst>
  </p:cSld>
  <p:clrMapOvr>
    <a:masterClrMapping/>
  </p:clrMapOvr>
  <mc:AlternateContent xmlns:mc="http://schemas.openxmlformats.org/markup-compatibility/2006" xmlns:p14="http://schemas.microsoft.com/office/powerpoint/2010/main">
    <mc:Choice Requires="p14">
      <p:transition spd="slow" p14:dur="2000" advTm="19979"/>
    </mc:Choice>
    <mc:Fallback xmlns="">
      <p:transition spd="slow" advTm="19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hart&#10;&#10;Description automatically generated">
            <a:extLst>
              <a:ext uri="{FF2B5EF4-FFF2-40B4-BE49-F238E27FC236}">
                <a16:creationId xmlns:a16="http://schemas.microsoft.com/office/drawing/2014/main" id="{87892A0B-205A-4C50-BEA3-BCAADA4AB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72" y="152400"/>
            <a:ext cx="9220772" cy="6520375"/>
          </a:xfrm>
          <a:prstGeom prst="rect">
            <a:avLst/>
          </a:prstGeom>
        </p:spPr>
      </p:pic>
      <p:pic>
        <p:nvPicPr>
          <p:cNvPr id="4" name="Audio 3">
            <a:hlinkClick r:id="" action="ppaction://media"/>
            <a:extLst>
              <a:ext uri="{FF2B5EF4-FFF2-40B4-BE49-F238E27FC236}">
                <a16:creationId xmlns:a16="http://schemas.microsoft.com/office/drawing/2014/main" id="{840FD45F-A55A-49A9-BCCA-6CFA0D22EF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3763928"/>
      </p:ext>
    </p:extLst>
  </p:cSld>
  <p:clrMapOvr>
    <a:masterClrMapping/>
  </p:clrMapOvr>
  <mc:AlternateContent xmlns:mc="http://schemas.openxmlformats.org/markup-compatibility/2006" xmlns:p14="http://schemas.microsoft.com/office/powerpoint/2010/main">
    <mc:Choice Requires="p14">
      <p:transition spd="slow" p14:dur="2000" advTm="24228"/>
    </mc:Choice>
    <mc:Fallback xmlns="">
      <p:transition spd="slow" advTm="24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peNature fonts">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peNature 20years presentation" id="{EA9FDC9C-8448-4845-A389-87C524DAF9A6}" vid="{D97EFE4A-D413-4372-9B1B-66F2A32D4AF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481DC61AC2A954BB5127C747ADC575D" ma:contentTypeVersion="4" ma:contentTypeDescription="Create a new document." ma:contentTypeScope="" ma:versionID="1e7ae94591321f598b6dc405f5a05db1">
  <xsd:schema xmlns:xsd="http://www.w3.org/2001/XMLSchema" xmlns:xs="http://www.w3.org/2001/XMLSchema" xmlns:p="http://schemas.microsoft.com/office/2006/metadata/properties" xmlns:ns2="0d2c6c70-6d1a-458b-8404-0f71568603f9" targetNamespace="http://schemas.microsoft.com/office/2006/metadata/properties" ma:root="true" ma:fieldsID="e572e4c2beb6a5ab9d89c9c4d73d1649" ns2:_="">
    <xsd:import namespace="0d2c6c70-6d1a-458b-8404-0f71568603f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2c6c70-6d1a-458b-8404-0f71568603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E1B5DF-5B4B-4CC8-A51B-83486FFD2874}">
  <ds:schemaRefs>
    <ds:schemaRef ds:uri="http://schemas.microsoft.com/sharepoint/v3/contenttype/forms"/>
  </ds:schemaRefs>
</ds:datastoreItem>
</file>

<file path=customXml/itemProps2.xml><?xml version="1.0" encoding="utf-8"?>
<ds:datastoreItem xmlns:ds="http://schemas.openxmlformats.org/officeDocument/2006/customXml" ds:itemID="{3C4D1360-C1E2-4D2F-AC1C-9ACC20929C2F}">
  <ds:schemaRefs>
    <ds:schemaRef ds:uri="http://www.w3.org/XML/1998/namespace"/>
    <ds:schemaRef ds:uri="http://schemas.microsoft.com/office/infopath/2007/PartnerControls"/>
    <ds:schemaRef ds:uri="http://schemas.openxmlformats.org/package/2006/metadata/core-properties"/>
    <ds:schemaRef ds:uri="http://purl.org/dc/terms/"/>
    <ds:schemaRef ds:uri="http://purl.org/dc/dcmitype/"/>
    <ds:schemaRef ds:uri="http://schemas.microsoft.com/office/2006/documentManagement/types"/>
    <ds:schemaRef ds:uri="c8331279-2bab-4153-b632-c0214b31f28e"/>
    <ds:schemaRef ds:uri="36a527f1-0556-46c7-b84e-9922ae176f58"/>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30A45C4E-77A6-4620-ABEE-4FF752BEFB22}"/>
</file>

<file path=docProps/app.xml><?xml version="1.0" encoding="utf-8"?>
<Properties xmlns="http://schemas.openxmlformats.org/officeDocument/2006/extended-properties" xmlns:vt="http://schemas.openxmlformats.org/officeDocument/2006/docPropsVTypes">
  <Template>Office Theme</Template>
  <TotalTime>5254</TotalTime>
  <Words>599</Words>
  <Application>Microsoft Office PowerPoint</Application>
  <PresentationFormat>On-screen Show (4:3)</PresentationFormat>
  <Paragraphs>28</Paragraphs>
  <Slides>29</Slides>
  <Notes>1</Notes>
  <HiddenSlides>0</HiddenSlides>
  <MMClips>29</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Arial</vt:lpstr>
      <vt:lpstr>Calibri</vt:lpstr>
      <vt:lpstr>Calibri Light</vt:lpstr>
      <vt:lpstr>Century Gothic</vt:lpstr>
      <vt:lpstr>Gill Sans MT</vt:lpstr>
      <vt:lpstr>Office Theme</vt:lpstr>
      <vt:lpstr>Title slide</vt:lpstr>
      <vt:lpstr>Western Cape  State of Conservation Report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Coral Birss</dc:creator>
  <cp:lastModifiedBy>Philippa Huntly</cp:lastModifiedBy>
  <cp:revision>18</cp:revision>
  <cp:lastPrinted>2021-08-05T13:16:49Z</cp:lastPrinted>
  <dcterms:created xsi:type="dcterms:W3CDTF">2021-05-18T08:35:27Z</dcterms:created>
  <dcterms:modified xsi:type="dcterms:W3CDTF">2021-10-29T13:22:44Z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0x0101008481DC61AC2A954BB5127C747ADC575D</vt:lpwstr>
  </property>
</Properties>
</file>