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87" r:id="rId5"/>
  </p:sldMasterIdLst>
  <p:notesMasterIdLst>
    <p:notesMasterId r:id="rId24"/>
  </p:notesMasterIdLst>
  <p:sldIdLst>
    <p:sldId id="1827" r:id="rId6"/>
    <p:sldId id="1847" r:id="rId7"/>
    <p:sldId id="1851" r:id="rId8"/>
    <p:sldId id="1828" r:id="rId9"/>
    <p:sldId id="1831" r:id="rId10"/>
    <p:sldId id="1848" r:id="rId11"/>
    <p:sldId id="1833" r:id="rId12"/>
    <p:sldId id="1844" r:id="rId13"/>
    <p:sldId id="1836" r:id="rId14"/>
    <p:sldId id="1837" r:id="rId15"/>
    <p:sldId id="1838" r:id="rId16"/>
    <p:sldId id="1726" r:id="rId17"/>
    <p:sldId id="1829" r:id="rId18"/>
    <p:sldId id="1849" r:id="rId19"/>
    <p:sldId id="1839" r:id="rId20"/>
    <p:sldId id="1850" r:id="rId21"/>
    <p:sldId id="1846"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ctor Eliott" initials="HE" lastIdx="1" clrIdx="0"/>
  <p:cmAuthor id="2" name="Kerry Gibbs" initials="KG" lastIdx="9" clrIdx="1">
    <p:extLst>
      <p:ext uri="{19B8F6BF-5375-455C-9EA6-DF929625EA0E}">
        <p15:presenceInfo xmlns:p15="http://schemas.microsoft.com/office/powerpoint/2012/main" userId="S-1-5-21-1141132434-301294435-860360866-272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3828"/>
    <a:srgbClr val="B4D342"/>
    <a:srgbClr val="006283"/>
    <a:srgbClr val="001484"/>
    <a:srgbClr val="007DBA"/>
    <a:srgbClr val="FFC600"/>
    <a:srgbClr val="8FAD15"/>
    <a:srgbClr val="00A1A3"/>
    <a:srgbClr val="6E6259"/>
    <a:srgbClr val="A6BB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70011" autoAdjust="0"/>
  </p:normalViewPr>
  <p:slideViewPr>
    <p:cSldViewPr snapToGrid="0">
      <p:cViewPr varScale="1">
        <p:scale>
          <a:sx n="54" d="100"/>
          <a:sy n="54" d="100"/>
        </p:scale>
        <p:origin x="1156" y="52"/>
      </p:cViewPr>
      <p:guideLst/>
    </p:cSldViewPr>
  </p:slid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85E3CE-E9E3-CB47-80F0-33520EC85D2E}" type="datetimeFigureOut">
              <a:rPr lang="en-US" smtClean="0"/>
              <a:t>9/20/2023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25923F-580B-A047-9C0E-6EE78A396537}" type="slidenum">
              <a:rPr lang="en-US" smtClean="0"/>
              <a:t>‹#›</a:t>
            </a:fld>
            <a:endParaRPr lang="en-US" dirty="0"/>
          </a:p>
        </p:txBody>
      </p:sp>
    </p:spTree>
    <p:extLst>
      <p:ext uri="{BB962C8B-B14F-4D97-AF65-F5344CB8AC3E}">
        <p14:creationId xmlns:p14="http://schemas.microsoft.com/office/powerpoint/2010/main" val="970267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wcbaregulations@capenature.co.za"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6025923F-580B-A047-9C0E-6EE78A396537}" type="slidenum">
              <a:rPr lang="en-US" smtClean="0"/>
              <a:t>1</a:t>
            </a:fld>
            <a:endParaRPr lang="en-US" dirty="0"/>
          </a:p>
        </p:txBody>
      </p:sp>
    </p:spTree>
    <p:extLst>
      <p:ext uri="{BB962C8B-B14F-4D97-AF65-F5344CB8AC3E}">
        <p14:creationId xmlns:p14="http://schemas.microsoft.com/office/powerpoint/2010/main" val="3376809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CA240C62-0111-4F29-8721-3653CA0872C4}" type="slidenum">
              <a:rPr lang="en-ZA" smtClean="0"/>
              <a:t>10</a:t>
            </a:fld>
            <a:endParaRPr lang="en-ZA" dirty="0"/>
          </a:p>
        </p:txBody>
      </p:sp>
    </p:spTree>
    <p:extLst>
      <p:ext uri="{BB962C8B-B14F-4D97-AF65-F5344CB8AC3E}">
        <p14:creationId xmlns:p14="http://schemas.microsoft.com/office/powerpoint/2010/main" val="3261824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36575" lvl="1" indent="-536575">
              <a:lnSpc>
                <a:spcPct val="145000"/>
              </a:lnSpc>
              <a:spcBef>
                <a:spcPts val="600"/>
              </a:spcBef>
              <a:buClr>
                <a:srgbClr val="006283"/>
              </a:buClr>
              <a:buFont typeface="Courier New" panose="02070309020205020404" pitchFamily="49" charset="0"/>
              <a:buChar char="o"/>
              <a:defRPr/>
            </a:pPr>
            <a:r>
              <a:rPr lang="en-US" sz="1200" dirty="0">
                <a:latin typeface="Gill Sans MT" panose="020B0502020104020203" pitchFamily="34" charset="0"/>
              </a:rPr>
              <a:t>These are </a:t>
            </a:r>
            <a:r>
              <a:rPr lang="en-US" sz="1200" b="1" dirty="0">
                <a:latin typeface="Gill Sans MT" panose="020B0502020104020203" pitchFamily="34" charset="0"/>
              </a:rPr>
              <a:t>YOUR</a:t>
            </a:r>
            <a:r>
              <a:rPr lang="en-US" sz="1200" dirty="0">
                <a:latin typeface="Gill Sans MT" panose="020B0502020104020203" pitchFamily="34" charset="0"/>
              </a:rPr>
              <a:t> regulations and will ultimately reflect what </a:t>
            </a:r>
            <a:r>
              <a:rPr lang="en-US" sz="1200" b="1" dirty="0">
                <a:latin typeface="Gill Sans MT" panose="020B0502020104020203" pitchFamily="34" charset="0"/>
              </a:rPr>
              <a:t>YOU</a:t>
            </a:r>
            <a:r>
              <a:rPr lang="en-US" sz="1200" dirty="0">
                <a:latin typeface="Gill Sans MT" panose="020B0502020104020203" pitchFamily="34" charset="0"/>
              </a:rPr>
              <a:t> want and how they impact on </a:t>
            </a:r>
            <a:r>
              <a:rPr lang="en-US" sz="1200" b="1" dirty="0">
                <a:latin typeface="Gill Sans MT" panose="020B0502020104020203" pitchFamily="34" charset="0"/>
              </a:rPr>
              <a:t>YOU/YOUR</a:t>
            </a:r>
            <a:r>
              <a:rPr lang="en-US" sz="1200" dirty="0">
                <a:latin typeface="Gill Sans MT" panose="020B0502020104020203" pitchFamily="34" charset="0"/>
              </a:rPr>
              <a:t> industry</a:t>
            </a:r>
          </a:p>
          <a:p>
            <a:pPr marL="536575" lvl="1" indent="-536575">
              <a:lnSpc>
                <a:spcPct val="145000"/>
              </a:lnSpc>
              <a:spcBef>
                <a:spcPts val="600"/>
              </a:spcBef>
              <a:buClr>
                <a:srgbClr val="006283"/>
              </a:buClr>
              <a:buFont typeface="Courier New" panose="02070309020205020404" pitchFamily="49" charset="0"/>
              <a:buChar char="o"/>
              <a:defRPr/>
            </a:pPr>
            <a:r>
              <a:rPr lang="en-US" sz="1200" dirty="0">
                <a:latin typeface="Gill Sans MT" panose="020B0502020104020203" pitchFamily="34" charset="0"/>
              </a:rPr>
              <a:t>This is </a:t>
            </a:r>
            <a:r>
              <a:rPr lang="en-US" sz="1200" b="1" dirty="0">
                <a:latin typeface="Gill Sans MT" panose="020B0502020104020203" pitchFamily="34" charset="0"/>
              </a:rPr>
              <a:t>NOT</a:t>
            </a:r>
            <a:r>
              <a:rPr lang="en-US" sz="1200" dirty="0">
                <a:latin typeface="Gill Sans MT" panose="020B0502020104020203" pitchFamily="34" charset="0"/>
              </a:rPr>
              <a:t> a rewrite / redo / rehash of the old / current regulations (955 / 1975)</a:t>
            </a:r>
          </a:p>
          <a:p>
            <a:pPr marL="536575" lvl="1" indent="-536575">
              <a:lnSpc>
                <a:spcPct val="145000"/>
              </a:lnSpc>
              <a:spcBef>
                <a:spcPts val="600"/>
              </a:spcBef>
              <a:buClr>
                <a:srgbClr val="006283"/>
              </a:buClr>
              <a:buFont typeface="Courier New" panose="02070309020205020404" pitchFamily="49" charset="0"/>
              <a:buChar char="o"/>
              <a:defRPr/>
            </a:pPr>
            <a:r>
              <a:rPr lang="en-US" sz="1200" dirty="0">
                <a:latin typeface="Gill Sans MT" panose="020B0502020104020203" pitchFamily="34" charset="0"/>
              </a:rPr>
              <a:t>During the stakeholder engagements, </a:t>
            </a:r>
            <a:r>
              <a:rPr lang="en-US" sz="1200" b="1" dirty="0">
                <a:latin typeface="Gill Sans MT" panose="020B0502020104020203" pitchFamily="34" charset="0"/>
              </a:rPr>
              <a:t>all questions and issues are welcomed </a:t>
            </a:r>
            <a:r>
              <a:rPr lang="en-US" sz="1200" dirty="0">
                <a:latin typeface="Gill Sans MT" panose="020B0502020104020203" pitchFamily="34" charset="0"/>
              </a:rPr>
              <a:t>(there are no silly or irrelevant questions or issues)</a:t>
            </a:r>
          </a:p>
          <a:p>
            <a:pPr marL="536575" lvl="1" indent="-536575">
              <a:lnSpc>
                <a:spcPct val="145000"/>
              </a:lnSpc>
              <a:spcBef>
                <a:spcPts val="600"/>
              </a:spcBef>
              <a:buClr>
                <a:srgbClr val="006283"/>
              </a:buClr>
              <a:buFont typeface="Courier New" panose="02070309020205020404" pitchFamily="49" charset="0"/>
              <a:buChar char="o"/>
              <a:defRPr/>
            </a:pPr>
            <a:r>
              <a:rPr lang="en-US" sz="1200" dirty="0">
                <a:latin typeface="Gill Sans MT" panose="020B0502020104020203" pitchFamily="34" charset="0"/>
              </a:rPr>
              <a:t>During the stakeholder engagements we want to identify what works for </a:t>
            </a:r>
            <a:r>
              <a:rPr lang="en-US" sz="1200" b="1" dirty="0">
                <a:latin typeface="Gill Sans MT" panose="020B0502020104020203" pitchFamily="34" charset="0"/>
              </a:rPr>
              <a:t>YOU </a:t>
            </a:r>
            <a:r>
              <a:rPr lang="en-US" sz="1200" dirty="0">
                <a:latin typeface="Gill Sans MT" panose="020B0502020104020203" pitchFamily="34" charset="0"/>
              </a:rPr>
              <a:t>(so that we can incorporate them into the regulations)</a:t>
            </a:r>
          </a:p>
          <a:p>
            <a:pPr marL="536575" lvl="1" indent="-536575">
              <a:lnSpc>
                <a:spcPct val="145000"/>
              </a:lnSpc>
              <a:spcBef>
                <a:spcPts val="600"/>
              </a:spcBef>
              <a:buClr>
                <a:srgbClr val="006283"/>
              </a:buClr>
              <a:buFont typeface="Courier New" panose="02070309020205020404" pitchFamily="49" charset="0"/>
              <a:buChar char="o"/>
              <a:defRPr/>
            </a:pPr>
            <a:r>
              <a:rPr lang="en-US" sz="1200" dirty="0">
                <a:latin typeface="Gill Sans MT" panose="020B0502020104020203" pitchFamily="34" charset="0"/>
              </a:rPr>
              <a:t>Identify what doesn’t work for </a:t>
            </a:r>
            <a:r>
              <a:rPr lang="en-US" sz="1200" b="1" dirty="0">
                <a:latin typeface="Gill Sans MT" panose="020B0502020104020203" pitchFamily="34" charset="0"/>
              </a:rPr>
              <a:t>YOU</a:t>
            </a:r>
            <a:r>
              <a:rPr lang="en-US" sz="1200" dirty="0">
                <a:latin typeface="Gill Sans MT" panose="020B0502020104020203" pitchFamily="34" charset="0"/>
              </a:rPr>
              <a:t> (so that they don’t end up in the regulations)</a:t>
            </a:r>
          </a:p>
          <a:p>
            <a:pPr marL="536575" lvl="1" indent="-536575">
              <a:lnSpc>
                <a:spcPct val="145000"/>
              </a:lnSpc>
              <a:spcBef>
                <a:spcPts val="600"/>
              </a:spcBef>
              <a:buClr>
                <a:srgbClr val="006283"/>
              </a:buClr>
              <a:buFont typeface="Courier New" panose="02070309020205020404" pitchFamily="49" charset="0"/>
              <a:buChar char="o"/>
              <a:defRPr/>
            </a:pPr>
            <a:r>
              <a:rPr lang="en-US" sz="1200" dirty="0">
                <a:latin typeface="Gill Sans MT" panose="020B0502020104020203" pitchFamily="34" charset="0"/>
              </a:rPr>
              <a:t>What can CapeNature </a:t>
            </a:r>
            <a:r>
              <a:rPr lang="en-US" sz="1200" b="1" dirty="0">
                <a:latin typeface="Gill Sans MT" panose="020B0502020104020203" pitchFamily="34" charset="0"/>
              </a:rPr>
              <a:t>do better / more of / less of for  YOU </a:t>
            </a:r>
            <a:r>
              <a:rPr lang="en-US" sz="1200" dirty="0">
                <a:latin typeface="Gill Sans MT" panose="020B0502020104020203" pitchFamily="34" charset="0"/>
              </a:rPr>
              <a:t>and</a:t>
            </a:r>
            <a:r>
              <a:rPr lang="en-US" sz="1200" b="1" dirty="0">
                <a:latin typeface="Gill Sans MT" panose="020B0502020104020203" pitchFamily="34" charset="0"/>
              </a:rPr>
              <a:t>  YOUR </a:t>
            </a:r>
            <a:r>
              <a:rPr lang="en-US" sz="1200" dirty="0">
                <a:latin typeface="Gill Sans MT" panose="020B0502020104020203" pitchFamily="34" charset="0"/>
              </a:rPr>
              <a:t>industry</a:t>
            </a:r>
          </a:p>
          <a:p>
            <a:pPr marL="536575" lvl="1" indent="-536575">
              <a:lnSpc>
                <a:spcPct val="145000"/>
              </a:lnSpc>
              <a:spcBef>
                <a:spcPts val="600"/>
              </a:spcBef>
              <a:buClr>
                <a:srgbClr val="006283"/>
              </a:buClr>
              <a:buFont typeface="Courier New" panose="02070309020205020404" pitchFamily="49" charset="0"/>
              <a:buChar char="o"/>
              <a:defRPr/>
            </a:pPr>
            <a:r>
              <a:rPr lang="en-US" sz="1200" dirty="0">
                <a:latin typeface="Gill Sans MT" panose="020B0502020104020203" pitchFamily="34" charset="0"/>
              </a:rPr>
              <a:t>What species need </a:t>
            </a:r>
            <a:r>
              <a:rPr lang="en-US" sz="1200" b="1" dirty="0">
                <a:latin typeface="Gill Sans MT" panose="020B0502020104020203" pitchFamily="34" charset="0"/>
              </a:rPr>
              <a:t>more</a:t>
            </a:r>
            <a:r>
              <a:rPr lang="en-US" sz="1200" dirty="0">
                <a:latin typeface="Gill Sans MT" panose="020B0502020104020203" pitchFamily="34" charset="0"/>
              </a:rPr>
              <a:t> protection (regulation)</a:t>
            </a:r>
          </a:p>
          <a:p>
            <a:pPr marL="536575" lvl="1" indent="-536575">
              <a:lnSpc>
                <a:spcPct val="145000"/>
              </a:lnSpc>
              <a:spcBef>
                <a:spcPts val="600"/>
              </a:spcBef>
              <a:buClr>
                <a:srgbClr val="006283"/>
              </a:buClr>
              <a:buFont typeface="Courier New" panose="02070309020205020404" pitchFamily="49" charset="0"/>
              <a:buChar char="o"/>
              <a:defRPr/>
            </a:pPr>
            <a:r>
              <a:rPr lang="en-US" sz="1200" dirty="0">
                <a:latin typeface="Gill Sans MT" panose="020B0502020104020203" pitchFamily="34" charset="0"/>
              </a:rPr>
              <a:t>Identify areas of / for self-administration (i.e. </a:t>
            </a:r>
            <a:r>
              <a:rPr lang="en-US" sz="1200" b="1" dirty="0">
                <a:latin typeface="Gill Sans MT" panose="020B0502020104020203" pitchFamily="34" charset="0"/>
              </a:rPr>
              <a:t>less permits and red-tape reduction</a:t>
            </a:r>
            <a:r>
              <a:rPr lang="en-US" sz="1200" dirty="0">
                <a:latin typeface="Gill Sans MT" panose="020B0502020104020203" pitchFamily="34" charset="0"/>
              </a:rPr>
              <a:t>)</a:t>
            </a:r>
          </a:p>
          <a:p>
            <a:pPr marL="536575" lvl="1" indent="-536575">
              <a:lnSpc>
                <a:spcPct val="145000"/>
              </a:lnSpc>
              <a:spcBef>
                <a:spcPts val="600"/>
              </a:spcBef>
              <a:buClr>
                <a:srgbClr val="006283"/>
              </a:buClr>
              <a:buFont typeface="Courier New" panose="02070309020205020404" pitchFamily="49" charset="0"/>
              <a:buChar char="o"/>
              <a:defRPr/>
            </a:pPr>
            <a:r>
              <a:rPr lang="en-US" sz="1200" dirty="0">
                <a:latin typeface="Gill Sans MT" panose="020B0502020104020203" pitchFamily="34" charset="0"/>
              </a:rPr>
              <a:t>Comments / questions / issues can be raised during any of the live stakeholder sessions, are can be submitted online or via email to:  </a:t>
            </a:r>
            <a:r>
              <a:rPr lang="en-US" sz="1200" u="sng" dirty="0">
                <a:latin typeface="Gill Sans MT" panose="020B0502020104020203" pitchFamily="34" charset="0"/>
                <a:cs typeface="Arial" panose="020B0604020202020204" pitchFamily="34" charset="0"/>
              </a:rPr>
              <a:t>WCBA</a:t>
            </a:r>
            <a:r>
              <a:rPr lang="en-US" sz="1200" u="sng" dirty="0">
                <a:effectLst/>
                <a:latin typeface="Gill Sans MT" panose="020B0502020104020203"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regulations@capenature.co.za</a:t>
            </a:r>
            <a:r>
              <a:rPr lang="en-US" sz="1200" u="sng" dirty="0">
                <a:effectLst/>
                <a:latin typeface="Gill Sans MT" panose="020B0502020104020203" pitchFamily="34" charset="0"/>
                <a:ea typeface="Times New Roman" panose="02020603050405020304" pitchFamily="18" charset="0"/>
                <a:cs typeface="Arial" panose="020B0604020202020204" pitchFamily="34" charset="0"/>
              </a:rPr>
              <a:t> </a:t>
            </a:r>
          </a:p>
          <a:p>
            <a:pPr marL="536575" lvl="1" indent="-536575">
              <a:lnSpc>
                <a:spcPct val="145000"/>
              </a:lnSpc>
              <a:spcBef>
                <a:spcPts val="600"/>
              </a:spcBef>
              <a:buClr>
                <a:srgbClr val="006283"/>
              </a:buClr>
              <a:buFont typeface="Courier New" panose="02070309020205020404" pitchFamily="49" charset="0"/>
              <a:buChar char="o"/>
              <a:defRPr/>
            </a:pPr>
            <a:r>
              <a:rPr lang="en-US" sz="1200" dirty="0">
                <a:latin typeface="Gill Sans MT" panose="020B0502020104020203" pitchFamily="34" charset="0"/>
                <a:cs typeface="Arial" panose="020B0604020202020204" pitchFamily="34" charset="0"/>
              </a:rPr>
              <a:t>At the end of this current round / phase of stakeholder engagements, all input acquired will be analyzed and used to draft a set of regulations that will eventually be published for another round or comments and consultation</a:t>
            </a:r>
          </a:p>
          <a:p>
            <a:pPr marL="536575" lvl="1" indent="-536575">
              <a:lnSpc>
                <a:spcPct val="145000"/>
              </a:lnSpc>
              <a:spcBef>
                <a:spcPts val="600"/>
              </a:spcBef>
              <a:buClr>
                <a:srgbClr val="006283"/>
              </a:buClr>
              <a:buFont typeface="Courier New" panose="02070309020205020404" pitchFamily="49" charset="0"/>
              <a:buChar char="o"/>
              <a:defRPr/>
            </a:pPr>
            <a:r>
              <a:rPr lang="en-US" sz="1200" dirty="0">
                <a:latin typeface="Gill Sans MT" panose="020B0502020104020203" pitchFamily="34" charset="0"/>
                <a:cs typeface="Arial" panose="020B0604020202020204" pitchFamily="34" charset="0"/>
              </a:rPr>
              <a:t>Note that </a:t>
            </a:r>
            <a:r>
              <a:rPr lang="en-US" sz="1200" b="1" dirty="0">
                <a:solidFill>
                  <a:srgbClr val="D73828"/>
                </a:solidFill>
                <a:latin typeface="Gill Sans MT" panose="020B0502020104020203" pitchFamily="34" charset="0"/>
                <a:cs typeface="Arial" panose="020B0604020202020204" pitchFamily="34" charset="0"/>
              </a:rPr>
              <a:t>YOU WILL HAVE ANOTHER OPPORTUNITY TO COMMENT ON THE DRAFT REGULATIONS BEFORE THEY COME INTO OPERATION</a:t>
            </a:r>
          </a:p>
          <a:p>
            <a:endParaRPr lang="en-ZA" dirty="0"/>
          </a:p>
        </p:txBody>
      </p:sp>
      <p:sp>
        <p:nvSpPr>
          <p:cNvPr id="4" name="Slide Number Placeholder 3"/>
          <p:cNvSpPr>
            <a:spLocks noGrp="1"/>
          </p:cNvSpPr>
          <p:nvPr>
            <p:ph type="sldNum" sz="quarter" idx="10"/>
          </p:nvPr>
        </p:nvSpPr>
        <p:spPr/>
        <p:txBody>
          <a:bodyPr/>
          <a:lstStyle/>
          <a:p>
            <a:fld id="{CA240C62-0111-4F29-8721-3653CA0872C4}" type="slidenum">
              <a:rPr lang="en-ZA" smtClean="0"/>
              <a:t>11</a:t>
            </a:fld>
            <a:endParaRPr lang="en-ZA" dirty="0"/>
          </a:p>
        </p:txBody>
      </p:sp>
    </p:spTree>
    <p:extLst>
      <p:ext uri="{BB962C8B-B14F-4D97-AF65-F5344CB8AC3E}">
        <p14:creationId xmlns:p14="http://schemas.microsoft.com/office/powerpoint/2010/main" val="1136875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primary focus being on those sections which are currently dealt with by the Nature Conservation Ordinance relates to species in need of protection or posing a threat to the environment and related matters, which include activities, compliance and enforcement.</a:t>
            </a:r>
          </a:p>
          <a:p>
            <a:r>
              <a:rPr lang="en-ZA" dirty="0"/>
              <a:t>Section 47 to 76 have not yet come into effect – as they will be impacted on by the draft regulations that will give effect to Section 49.</a:t>
            </a:r>
          </a:p>
          <a:p>
            <a:endParaRPr lang="en-ZA" dirty="0"/>
          </a:p>
          <a:p>
            <a:r>
              <a:rPr lang="en-ZA" dirty="0"/>
              <a:t>(the drafting of regulations to give effect to sections 47 and 48 are planned for a later phase)</a:t>
            </a:r>
          </a:p>
        </p:txBody>
      </p:sp>
      <p:sp>
        <p:nvSpPr>
          <p:cNvPr id="4" name="Slide Number Placeholder 3"/>
          <p:cNvSpPr>
            <a:spLocks noGrp="1"/>
          </p:cNvSpPr>
          <p:nvPr>
            <p:ph type="sldNum" sz="quarter" idx="10"/>
          </p:nvPr>
        </p:nvSpPr>
        <p:spPr/>
        <p:txBody>
          <a:bodyPr/>
          <a:lstStyle/>
          <a:p>
            <a:fld id="{CA240C62-0111-4F29-8721-3653CA0872C4}" type="slidenum">
              <a:rPr lang="en-ZA" smtClean="0"/>
              <a:t>13</a:t>
            </a:fld>
            <a:endParaRPr lang="en-ZA" dirty="0"/>
          </a:p>
        </p:txBody>
      </p:sp>
    </p:spTree>
    <p:extLst>
      <p:ext uri="{BB962C8B-B14F-4D97-AF65-F5344CB8AC3E}">
        <p14:creationId xmlns:p14="http://schemas.microsoft.com/office/powerpoint/2010/main" val="294959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Note the provision of the act – to guide the drafting of regulations.</a:t>
            </a:r>
          </a:p>
        </p:txBody>
      </p:sp>
      <p:sp>
        <p:nvSpPr>
          <p:cNvPr id="4" name="Slide Number Placeholder 3"/>
          <p:cNvSpPr>
            <a:spLocks noGrp="1"/>
          </p:cNvSpPr>
          <p:nvPr>
            <p:ph type="sldNum" sz="quarter" idx="10"/>
          </p:nvPr>
        </p:nvSpPr>
        <p:spPr/>
        <p:txBody>
          <a:bodyPr/>
          <a:lstStyle/>
          <a:p>
            <a:fld id="{CA240C62-0111-4F29-8721-3653CA0872C4}" type="slidenum">
              <a:rPr lang="en-ZA" smtClean="0"/>
              <a:t>14</a:t>
            </a:fld>
            <a:endParaRPr lang="en-ZA" dirty="0"/>
          </a:p>
        </p:txBody>
      </p:sp>
    </p:spTree>
    <p:extLst>
      <p:ext uri="{BB962C8B-B14F-4D97-AF65-F5344CB8AC3E}">
        <p14:creationId xmlns:p14="http://schemas.microsoft.com/office/powerpoint/2010/main" val="3806409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Section 47 to 76 have not yet come into effect (come into operation) – as they will be impacted on by the draft regulations that will give effect to Section 49.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endParaRPr lang="en-ZA" dirty="0"/>
          </a:p>
        </p:txBody>
      </p:sp>
      <p:sp>
        <p:nvSpPr>
          <p:cNvPr id="4" name="Slide Number Placeholder 3"/>
          <p:cNvSpPr>
            <a:spLocks noGrp="1"/>
          </p:cNvSpPr>
          <p:nvPr>
            <p:ph type="sldNum" sz="quarter" idx="10"/>
          </p:nvPr>
        </p:nvSpPr>
        <p:spPr/>
        <p:txBody>
          <a:bodyPr/>
          <a:lstStyle/>
          <a:p>
            <a:fld id="{CA240C62-0111-4F29-8721-3653CA0872C4}" type="slidenum">
              <a:rPr lang="en-ZA" smtClean="0"/>
              <a:t>15</a:t>
            </a:fld>
            <a:endParaRPr lang="en-ZA" dirty="0"/>
          </a:p>
        </p:txBody>
      </p:sp>
    </p:spTree>
    <p:extLst>
      <p:ext uri="{BB962C8B-B14F-4D97-AF65-F5344CB8AC3E}">
        <p14:creationId xmlns:p14="http://schemas.microsoft.com/office/powerpoint/2010/main" val="1141368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CA240C62-0111-4F29-8721-3653CA0872C4}" type="slidenum">
              <a:rPr lang="en-ZA" smtClean="0"/>
              <a:t>16</a:t>
            </a:fld>
            <a:endParaRPr lang="en-ZA" dirty="0"/>
          </a:p>
        </p:txBody>
      </p:sp>
    </p:spTree>
    <p:extLst>
      <p:ext uri="{BB962C8B-B14F-4D97-AF65-F5344CB8AC3E}">
        <p14:creationId xmlns:p14="http://schemas.microsoft.com/office/powerpoint/2010/main" val="4182262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CA240C62-0111-4F29-8721-3653CA0872C4}" type="slidenum">
              <a:rPr lang="en-ZA" smtClean="0"/>
              <a:t>17</a:t>
            </a:fld>
            <a:endParaRPr lang="en-ZA" dirty="0"/>
          </a:p>
        </p:txBody>
      </p:sp>
    </p:spTree>
    <p:extLst>
      <p:ext uri="{BB962C8B-B14F-4D97-AF65-F5344CB8AC3E}">
        <p14:creationId xmlns:p14="http://schemas.microsoft.com/office/powerpoint/2010/main" val="2236149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CA240C62-0111-4F29-8721-3653CA0872C4}" type="slidenum">
              <a:rPr lang="en-ZA" smtClean="0"/>
              <a:t>2</a:t>
            </a:fld>
            <a:endParaRPr lang="en-ZA" dirty="0"/>
          </a:p>
        </p:txBody>
      </p:sp>
    </p:spTree>
    <p:extLst>
      <p:ext uri="{BB962C8B-B14F-4D97-AF65-F5344CB8AC3E}">
        <p14:creationId xmlns:p14="http://schemas.microsoft.com/office/powerpoint/2010/main" val="2917358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lnSpc>
                <a:spcPct val="125000"/>
              </a:lnSpc>
              <a:spcBef>
                <a:spcPts val="600"/>
              </a:spcBef>
              <a:buClr>
                <a:srgbClr val="006283"/>
              </a:buClr>
              <a:buNone/>
              <a:defRPr/>
            </a:pPr>
            <a:r>
              <a:rPr lang="en-ZA" sz="1200" b="1" dirty="0">
                <a:latin typeface="Gill Sans MT" panose="020B0502020104020203" pitchFamily="34" charset="0"/>
              </a:rPr>
              <a:t>(Information consistent with information on the website and in the media) to introduce the requirement for regulations to give effect to and bring into operation certain sections of the Western Cape Biodiversity Act – which will ultimately result in the repeal of the Nature Conservation Ordinance.</a:t>
            </a:r>
          </a:p>
          <a:p>
            <a:endParaRPr lang="en-ZA" dirty="0"/>
          </a:p>
          <a:p>
            <a:pPr marL="0" lvl="1" indent="0">
              <a:lnSpc>
                <a:spcPct val="125000"/>
              </a:lnSpc>
              <a:spcBef>
                <a:spcPts val="600"/>
              </a:spcBef>
              <a:buClr>
                <a:srgbClr val="006283"/>
              </a:buClr>
              <a:buNone/>
              <a:defRPr/>
            </a:pPr>
            <a:r>
              <a:rPr lang="en-ZA" sz="1200" b="1" dirty="0">
                <a:latin typeface="Gill Sans MT" panose="020B0502020104020203" pitchFamily="34" charset="0"/>
              </a:rPr>
              <a:t>National Legislations referred to – </a:t>
            </a:r>
            <a:r>
              <a:rPr lang="en-ZA" sz="1200" b="1" dirty="0" err="1">
                <a:latin typeface="Gill Sans MT" panose="020B0502020104020203" pitchFamily="34" charset="0"/>
              </a:rPr>
              <a:t>e.g</a:t>
            </a:r>
            <a:r>
              <a:rPr lang="en-ZA" sz="1200" b="1" dirty="0">
                <a:latin typeface="Gill Sans MT" panose="020B0502020104020203" pitchFamily="34" charset="0"/>
              </a:rPr>
              <a:t> NEMA, NEMBA, NEMPAA</a:t>
            </a:r>
          </a:p>
          <a:p>
            <a:pPr marL="0" lvl="1" indent="0">
              <a:lnSpc>
                <a:spcPct val="125000"/>
              </a:lnSpc>
              <a:spcBef>
                <a:spcPts val="600"/>
              </a:spcBef>
              <a:buClr>
                <a:srgbClr val="006283"/>
              </a:buClr>
              <a:buNone/>
              <a:defRPr/>
            </a:pPr>
            <a:r>
              <a:rPr lang="en-ZA" sz="1200" b="1" dirty="0">
                <a:latin typeface="Gill Sans MT" panose="020B0502020104020203" pitchFamily="34" charset="0"/>
              </a:rPr>
              <a:t>International policies and strategic frameworks </a:t>
            </a:r>
            <a:r>
              <a:rPr lang="en-ZA" sz="1200" b="1" dirty="0" err="1">
                <a:latin typeface="Gill Sans MT" panose="020B0502020104020203" pitchFamily="34" charset="0"/>
              </a:rPr>
              <a:t>eg</a:t>
            </a:r>
            <a:r>
              <a:rPr lang="en-ZA" sz="1200" b="1" dirty="0">
                <a:latin typeface="Gill Sans MT" panose="020B0502020104020203" pitchFamily="34" charset="0"/>
              </a:rPr>
              <a:t> CITES, Convention on Biological Diversity</a:t>
            </a:r>
          </a:p>
          <a:p>
            <a:endParaRPr lang="en-ZA" dirty="0"/>
          </a:p>
        </p:txBody>
      </p:sp>
      <p:sp>
        <p:nvSpPr>
          <p:cNvPr id="4" name="Slide Number Placeholder 3"/>
          <p:cNvSpPr>
            <a:spLocks noGrp="1"/>
          </p:cNvSpPr>
          <p:nvPr>
            <p:ph type="sldNum" sz="quarter" idx="10"/>
          </p:nvPr>
        </p:nvSpPr>
        <p:spPr/>
        <p:txBody>
          <a:bodyPr/>
          <a:lstStyle/>
          <a:p>
            <a:fld id="{CA240C62-0111-4F29-8721-3653CA0872C4}" type="slidenum">
              <a:rPr lang="en-ZA" smtClean="0"/>
              <a:t>3</a:t>
            </a:fld>
            <a:endParaRPr lang="en-ZA" dirty="0"/>
          </a:p>
        </p:txBody>
      </p:sp>
    </p:spTree>
    <p:extLst>
      <p:ext uri="{BB962C8B-B14F-4D97-AF65-F5344CB8AC3E}">
        <p14:creationId xmlns:p14="http://schemas.microsoft.com/office/powerpoint/2010/main" val="1258455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lnSpc>
                <a:spcPct val="125000"/>
              </a:lnSpc>
              <a:spcBef>
                <a:spcPts val="600"/>
              </a:spcBef>
              <a:buClr>
                <a:srgbClr val="006283"/>
              </a:buClr>
              <a:buNone/>
              <a:defRPr/>
            </a:pPr>
            <a:r>
              <a:rPr lang="en-US" sz="1200" b="1" dirty="0">
                <a:latin typeface="Gill Sans MT" panose="020B0502020104020203" pitchFamily="34" charset="0"/>
              </a:rPr>
              <a:t>Why are you here?</a:t>
            </a:r>
          </a:p>
          <a:p>
            <a:pPr marL="536575" lvl="1" indent="-536575">
              <a:lnSpc>
                <a:spcPct val="125000"/>
              </a:lnSpc>
              <a:spcBef>
                <a:spcPts val="600"/>
              </a:spcBef>
              <a:buClr>
                <a:srgbClr val="006283"/>
              </a:buClr>
              <a:buFont typeface="Courier New" panose="02070309020205020404" pitchFamily="49" charset="0"/>
              <a:buChar char="o"/>
              <a:defRPr/>
            </a:pPr>
            <a:r>
              <a:rPr lang="en-ZA" sz="1200" dirty="0">
                <a:latin typeface="Gill Sans MT" panose="020B0502020104020203" pitchFamily="34" charset="0"/>
              </a:rPr>
              <a:t>Input on drafting regulations</a:t>
            </a:r>
          </a:p>
          <a:p>
            <a:pPr marL="536575" lvl="1" indent="-536575">
              <a:lnSpc>
                <a:spcPct val="125000"/>
              </a:lnSpc>
              <a:spcBef>
                <a:spcPts val="600"/>
              </a:spcBef>
              <a:buClr>
                <a:srgbClr val="006283"/>
              </a:buClr>
              <a:buFont typeface="Courier New" panose="02070309020205020404" pitchFamily="49" charset="0"/>
              <a:buChar char="o"/>
              <a:defRPr/>
            </a:pPr>
            <a:r>
              <a:rPr lang="en-ZA" sz="1200" dirty="0">
                <a:latin typeface="Gill Sans MT" panose="020B0502020104020203" pitchFamily="34" charset="0"/>
              </a:rPr>
              <a:t>Raise concerns</a:t>
            </a:r>
          </a:p>
          <a:p>
            <a:pPr marL="536575" lvl="1" indent="-536575">
              <a:lnSpc>
                <a:spcPct val="125000"/>
              </a:lnSpc>
              <a:spcBef>
                <a:spcPts val="600"/>
              </a:spcBef>
              <a:buClr>
                <a:srgbClr val="006283"/>
              </a:buClr>
              <a:buFont typeface="Courier New" panose="02070309020205020404" pitchFamily="49" charset="0"/>
              <a:buChar char="o"/>
              <a:defRPr/>
            </a:pPr>
            <a:r>
              <a:rPr lang="en-ZA" sz="1200" dirty="0">
                <a:latin typeface="Gill Sans MT" panose="020B0502020104020203" pitchFamily="34" charset="0"/>
              </a:rPr>
              <a:t>Provide direction to CapeNature</a:t>
            </a:r>
          </a:p>
          <a:p>
            <a:endParaRPr lang="en-ZA" dirty="0"/>
          </a:p>
        </p:txBody>
      </p:sp>
      <p:sp>
        <p:nvSpPr>
          <p:cNvPr id="4" name="Slide Number Placeholder 3"/>
          <p:cNvSpPr>
            <a:spLocks noGrp="1"/>
          </p:cNvSpPr>
          <p:nvPr>
            <p:ph type="sldNum" sz="quarter" idx="10"/>
          </p:nvPr>
        </p:nvSpPr>
        <p:spPr/>
        <p:txBody>
          <a:bodyPr/>
          <a:lstStyle/>
          <a:p>
            <a:fld id="{CA240C62-0111-4F29-8721-3653CA0872C4}" type="slidenum">
              <a:rPr lang="en-ZA" smtClean="0"/>
              <a:t>4</a:t>
            </a:fld>
            <a:endParaRPr lang="en-ZA" dirty="0"/>
          </a:p>
        </p:txBody>
      </p:sp>
    </p:spTree>
    <p:extLst>
      <p:ext uri="{BB962C8B-B14F-4D97-AF65-F5344CB8AC3E}">
        <p14:creationId xmlns:p14="http://schemas.microsoft.com/office/powerpoint/2010/main" val="2334117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CA240C62-0111-4F29-8721-3653CA0872C4}" type="slidenum">
              <a:rPr lang="en-ZA" smtClean="0"/>
              <a:t>5</a:t>
            </a:fld>
            <a:endParaRPr lang="en-ZA" dirty="0"/>
          </a:p>
        </p:txBody>
      </p:sp>
    </p:spTree>
    <p:extLst>
      <p:ext uri="{BB962C8B-B14F-4D97-AF65-F5344CB8AC3E}">
        <p14:creationId xmlns:p14="http://schemas.microsoft.com/office/powerpoint/2010/main" val="3885366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CA240C62-0111-4F29-8721-3653CA0872C4}" type="slidenum">
              <a:rPr lang="en-ZA" smtClean="0"/>
              <a:t>6</a:t>
            </a:fld>
            <a:endParaRPr lang="en-ZA" dirty="0"/>
          </a:p>
        </p:txBody>
      </p:sp>
    </p:spTree>
    <p:extLst>
      <p:ext uri="{BB962C8B-B14F-4D97-AF65-F5344CB8AC3E}">
        <p14:creationId xmlns:p14="http://schemas.microsoft.com/office/powerpoint/2010/main" val="786284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CA240C62-0111-4F29-8721-3653CA0872C4}" type="slidenum">
              <a:rPr lang="en-ZA" smtClean="0"/>
              <a:t>7</a:t>
            </a:fld>
            <a:endParaRPr lang="en-ZA" dirty="0"/>
          </a:p>
        </p:txBody>
      </p:sp>
    </p:spTree>
    <p:extLst>
      <p:ext uri="{BB962C8B-B14F-4D97-AF65-F5344CB8AC3E}">
        <p14:creationId xmlns:p14="http://schemas.microsoft.com/office/powerpoint/2010/main" val="153288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CA240C62-0111-4F29-8721-3653CA0872C4}" type="slidenum">
              <a:rPr lang="en-ZA" smtClean="0"/>
              <a:t>8</a:t>
            </a:fld>
            <a:endParaRPr lang="en-ZA" dirty="0"/>
          </a:p>
        </p:txBody>
      </p:sp>
    </p:spTree>
    <p:extLst>
      <p:ext uri="{BB962C8B-B14F-4D97-AF65-F5344CB8AC3E}">
        <p14:creationId xmlns:p14="http://schemas.microsoft.com/office/powerpoint/2010/main" val="603872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Further engagements – based on expression of interest, could be considered</a:t>
            </a:r>
          </a:p>
          <a:p>
            <a:endParaRPr lang="en-ZA" dirty="0"/>
          </a:p>
        </p:txBody>
      </p:sp>
      <p:sp>
        <p:nvSpPr>
          <p:cNvPr id="4" name="Slide Number Placeholder 3"/>
          <p:cNvSpPr>
            <a:spLocks noGrp="1"/>
          </p:cNvSpPr>
          <p:nvPr>
            <p:ph type="sldNum" sz="quarter" idx="10"/>
          </p:nvPr>
        </p:nvSpPr>
        <p:spPr/>
        <p:txBody>
          <a:bodyPr/>
          <a:lstStyle/>
          <a:p>
            <a:fld id="{CA240C62-0111-4F29-8721-3653CA0872C4}" type="slidenum">
              <a:rPr lang="en-ZA" smtClean="0"/>
              <a:t>9</a:t>
            </a:fld>
            <a:endParaRPr lang="en-ZA" dirty="0"/>
          </a:p>
        </p:txBody>
      </p:sp>
    </p:spTree>
    <p:extLst>
      <p:ext uri="{BB962C8B-B14F-4D97-AF65-F5344CB8AC3E}">
        <p14:creationId xmlns:p14="http://schemas.microsoft.com/office/powerpoint/2010/main" val="18832937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0148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3392" y="3429001"/>
            <a:ext cx="10945216" cy="1008113"/>
          </a:xfrm>
          <a:noFill/>
          <a:extLst>
            <a:ext uri="{909E8E84-426E-40DD-AFC4-6F175D3DCCD1}">
              <a14:hiddenFill xmlns:a14="http://schemas.microsoft.com/office/drawing/2010/main">
                <a:solidFill>
                  <a:srgbClr val="00329B"/>
                </a:solidFill>
              </a14:hiddenFill>
            </a:ext>
          </a:extLst>
        </p:spPr>
        <p:txBody>
          <a:bodyPr lIns="72000" tIns="0" rIns="72000" bIns="0" anchor="b">
            <a:normAutofit/>
          </a:bodyPr>
          <a:lstStyle>
            <a:lvl1pPr algn="r">
              <a:spcBef>
                <a:spcPts val="300"/>
              </a:spcBef>
              <a:defRPr sz="2600" cap="all" baseline="0">
                <a:solidFill>
                  <a:schemeClr val="bg1"/>
                </a:solidFill>
                <a:latin typeface="Century Gothic" pitchFamily="34" charset="0"/>
              </a:defRPr>
            </a:lvl1pPr>
          </a:lstStyle>
          <a:p>
            <a:r>
              <a:rPr lang="en-US"/>
              <a:t>Click to edit Master title style</a:t>
            </a:r>
            <a:endParaRPr lang="en-ZA" dirty="0"/>
          </a:p>
        </p:txBody>
      </p:sp>
      <p:sp>
        <p:nvSpPr>
          <p:cNvPr id="10" name="Subtitle 2"/>
          <p:cNvSpPr>
            <a:spLocks noGrp="1"/>
          </p:cNvSpPr>
          <p:nvPr>
            <p:ph type="subTitle" idx="1"/>
          </p:nvPr>
        </p:nvSpPr>
        <p:spPr>
          <a:xfrm>
            <a:off x="623392" y="4532528"/>
            <a:ext cx="10945216" cy="508552"/>
          </a:xfrm>
        </p:spPr>
        <p:txBody>
          <a:bodyPr lIns="72000" tIns="0" rIns="72000" bIns="0" anchor="ctr">
            <a:normAutofit/>
          </a:bodyPr>
          <a:lstStyle>
            <a:lvl1pPr marL="0" indent="0" algn="r">
              <a:buNone/>
              <a:defRPr sz="2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A" dirty="0"/>
          </a:p>
        </p:txBody>
      </p:sp>
      <p:sp>
        <p:nvSpPr>
          <p:cNvPr id="15" name="Date Placeholder 11"/>
          <p:cNvSpPr>
            <a:spLocks noGrp="1"/>
          </p:cNvSpPr>
          <p:nvPr>
            <p:ph type="dt" sz="half" idx="2"/>
          </p:nvPr>
        </p:nvSpPr>
        <p:spPr>
          <a:xfrm>
            <a:off x="9552384" y="5398046"/>
            <a:ext cx="2016224" cy="365125"/>
          </a:xfrm>
          <a:prstGeom prst="rect">
            <a:avLst/>
          </a:prstGeom>
        </p:spPr>
        <p:txBody>
          <a:bodyPr vert="horz" lIns="91440" tIns="45720" rIns="91440" bIns="45720" rtlCol="0" anchor="ctr"/>
          <a:lstStyle>
            <a:lvl1pPr algn="r">
              <a:defRPr sz="1100">
                <a:solidFill>
                  <a:schemeClr val="bg1"/>
                </a:solidFill>
              </a:defRPr>
            </a:lvl1pPr>
          </a:lstStyle>
          <a:p>
            <a:endParaRPr lang="en-GB" dirty="0">
              <a:solidFill>
                <a:prstClr val="white"/>
              </a:solidFill>
            </a:endParaRPr>
          </a:p>
        </p:txBody>
      </p:sp>
      <p:sp>
        <p:nvSpPr>
          <p:cNvPr id="17" name="Text Placeholder 16"/>
          <p:cNvSpPr>
            <a:spLocks noGrp="1"/>
          </p:cNvSpPr>
          <p:nvPr>
            <p:ph type="body" sz="quarter" idx="10" hasCustomPrompt="1"/>
          </p:nvPr>
        </p:nvSpPr>
        <p:spPr>
          <a:xfrm>
            <a:off x="4847397" y="5398046"/>
            <a:ext cx="2112235" cy="365125"/>
          </a:xfrm>
        </p:spPr>
        <p:txBody>
          <a:bodyPr>
            <a:normAutofit/>
          </a:bodyPr>
          <a:lstStyle>
            <a:lvl1pPr algn="r">
              <a:defRPr sz="1100" b="0">
                <a:solidFill>
                  <a:schemeClr val="bg1"/>
                </a:solidFill>
              </a:defRPr>
            </a:lvl1pPr>
          </a:lstStyle>
          <a:p>
            <a:pPr lvl="0"/>
            <a:r>
              <a:rPr lang="en-US" dirty="0"/>
              <a:t>Location   |</a:t>
            </a:r>
            <a:endParaRPr lang="en-GB" dirty="0"/>
          </a:p>
        </p:txBody>
      </p:sp>
      <p:sp>
        <p:nvSpPr>
          <p:cNvPr id="18" name="Text Placeholder 16"/>
          <p:cNvSpPr>
            <a:spLocks noGrp="1"/>
          </p:cNvSpPr>
          <p:nvPr>
            <p:ph type="body" sz="quarter" idx="11" hasCustomPrompt="1"/>
          </p:nvPr>
        </p:nvSpPr>
        <p:spPr>
          <a:xfrm>
            <a:off x="6960096" y="5398046"/>
            <a:ext cx="2592288" cy="365125"/>
          </a:xfrm>
        </p:spPr>
        <p:txBody>
          <a:bodyPr>
            <a:normAutofit/>
          </a:bodyPr>
          <a:lstStyle>
            <a:lvl1pPr algn="r">
              <a:defRPr sz="1100" b="0" baseline="0">
                <a:solidFill>
                  <a:schemeClr val="bg1"/>
                </a:solidFill>
              </a:defRPr>
            </a:lvl1pPr>
          </a:lstStyle>
          <a:p>
            <a:pPr lvl="0"/>
            <a:r>
              <a:rPr lang="en-US" dirty="0"/>
              <a:t>Initial. Surname  |</a:t>
            </a:r>
            <a:endParaRPr lang="en-GB" dirty="0"/>
          </a:p>
        </p:txBody>
      </p:sp>
      <p:pic>
        <p:nvPicPr>
          <p:cNvPr id="6" name="Picture 5" descr="Shape, rectangle&#10;&#10;Description automatically generated">
            <a:extLst>
              <a:ext uri="{FF2B5EF4-FFF2-40B4-BE49-F238E27FC236}">
                <a16:creationId xmlns:a16="http://schemas.microsoft.com/office/drawing/2014/main" id="{8F4B28A5-175F-4616-AB3B-7AD74BC551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2700190"/>
          </a:xfrm>
          <a:prstGeom prst="rect">
            <a:avLst/>
          </a:prstGeom>
        </p:spPr>
      </p:pic>
    </p:spTree>
    <p:extLst>
      <p:ext uri="{BB962C8B-B14F-4D97-AF65-F5344CB8AC3E}">
        <p14:creationId xmlns:p14="http://schemas.microsoft.com/office/powerpoint/2010/main" val="3310453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 THANK YOU -CLOS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840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ZA"/>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2A788EF6-79F5-4B65-B0F7-FB58F88032BF}" type="datetimeFigureOut">
              <a:rPr lang="en-ZA">
                <a:solidFill>
                  <a:prstClr val="black">
                    <a:tint val="75000"/>
                  </a:prstClr>
                </a:solidFill>
              </a:rPr>
              <a:pPr/>
              <a:t>20/09/2023</a:t>
            </a:fld>
            <a:endParaRPr lang="en-ZA" dirty="0">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ZA" dirty="0">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DD872DC9-E6DC-43B0-A3CB-5EC702E28199}" type="slidenum">
              <a:rPr lang="en-ZA">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778316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2A788EF6-79F5-4B65-B0F7-FB58F88032BF}" type="datetimeFigureOut">
              <a:rPr lang="en-ZA">
                <a:solidFill>
                  <a:prstClr val="black">
                    <a:tint val="75000"/>
                  </a:prstClr>
                </a:solidFill>
              </a:rPr>
              <a:pPr/>
              <a:t>20/09/2023</a:t>
            </a:fld>
            <a:endParaRPr lang="en-ZA" dirty="0">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ZA" dirty="0">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DD872DC9-E6DC-43B0-A3CB-5EC702E28199}" type="slidenum">
              <a:rPr lang="en-ZA">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2562478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wrap="none">
            <a:noAutofit/>
          </a:bodyPr>
          <a:lstStyle>
            <a:lvl1pPr>
              <a:defRPr>
                <a:solidFill>
                  <a:srgbClr val="001484"/>
                </a:solidFill>
              </a:defRPr>
            </a:lvl1pPr>
          </a:lstStyle>
          <a:p>
            <a:r>
              <a:rPr lang="en-US" dirty="0"/>
              <a:t>Title/Headline – keep it short/concise</a:t>
            </a:r>
            <a:endParaRPr lang="en-ZA" dirty="0"/>
          </a:p>
        </p:txBody>
      </p:sp>
      <p:sp>
        <p:nvSpPr>
          <p:cNvPr id="7"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pPr/>
              <a:t>‹#›</a:t>
            </a:fld>
            <a:endParaRPr lang="en-ZA" dirty="0">
              <a:solidFill>
                <a:srgbClr val="003399"/>
              </a:solidFill>
            </a:endParaRPr>
          </a:p>
        </p:txBody>
      </p:sp>
      <p:sp>
        <p:nvSpPr>
          <p:cNvPr id="6"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r">
              <a:defRPr sz="900">
                <a:solidFill>
                  <a:schemeClr val="tx1"/>
                </a:solidFill>
              </a:defRPr>
            </a:lvl1pPr>
          </a:lstStyle>
          <a:p>
            <a:r>
              <a:rPr lang="en-US" dirty="0"/>
              <a:t>DEA&amp;DP - MATZIKAMA TRAINING: NEM: ICM ACT March 2022</a:t>
            </a:r>
            <a:endParaRPr lang="en-GB" dirty="0"/>
          </a:p>
        </p:txBody>
      </p:sp>
      <p:sp>
        <p:nvSpPr>
          <p:cNvPr id="10" name="Text Placeholder 4"/>
          <p:cNvSpPr>
            <a:spLocks noGrp="1"/>
          </p:cNvSpPr>
          <p:nvPr>
            <p:ph type="body" sz="quarter" idx="10" hasCustomPrompt="1"/>
          </p:nvPr>
        </p:nvSpPr>
        <p:spPr>
          <a:xfrm>
            <a:off x="393701" y="1196753"/>
            <a:ext cx="11462940" cy="4896073"/>
          </a:xfrm>
        </p:spPr>
        <p:txBody>
          <a:bodyPr/>
          <a:lstStyle>
            <a:lvl3pPr>
              <a:buClr>
                <a:schemeClr val="tx1"/>
              </a:buClr>
              <a:defRPr/>
            </a:lvl3pPr>
            <a:lvl4pPr>
              <a:buClr>
                <a:schemeClr val="tx1"/>
              </a:buClr>
              <a:defRPr/>
            </a:lvl4pPr>
            <a:lvl5pPr>
              <a:defRPr>
                <a:solidFill>
                  <a:srgbClr val="001484"/>
                </a:solidFill>
              </a:defRPr>
            </a:lvl5pPr>
          </a:lstStyle>
          <a:p>
            <a:pPr lvl="0"/>
            <a:r>
              <a:rPr lang="en-US" dirty="0"/>
              <a:t>Heading</a:t>
            </a:r>
          </a:p>
          <a:p>
            <a:endParaRPr lang="en-US" dirty="0"/>
          </a:p>
          <a:p>
            <a:r>
              <a:rPr lang="en-US" b="0" dirty="0"/>
              <a:t>Body copy</a:t>
            </a:r>
            <a:endParaRPr lang="en-GB" b="0" dirty="0"/>
          </a:p>
          <a:p>
            <a:pPr lvl="0"/>
            <a:endParaRPr lang="en-US" dirty="0"/>
          </a:p>
          <a:p>
            <a:pPr lvl="1"/>
            <a:r>
              <a:rPr lang="en-US" dirty="0"/>
              <a:t>Second level</a:t>
            </a:r>
          </a:p>
          <a:p>
            <a:pPr lvl="2">
              <a:buClr>
                <a:schemeClr val="tx1"/>
              </a:buClr>
            </a:pPr>
            <a:r>
              <a:rPr lang="en-US" dirty="0"/>
              <a:t>Third level</a:t>
            </a:r>
          </a:p>
          <a:p>
            <a:pPr lvl="3">
              <a:buClr>
                <a:schemeClr val="tx1"/>
              </a:buClr>
            </a:pPr>
            <a:r>
              <a:rPr lang="en-US" dirty="0"/>
              <a:t>Fourth level</a:t>
            </a:r>
          </a:p>
        </p:txBody>
      </p:sp>
    </p:spTree>
    <p:extLst>
      <p:ext uri="{BB962C8B-B14F-4D97-AF65-F5344CB8AC3E}">
        <p14:creationId xmlns:p14="http://schemas.microsoft.com/office/powerpoint/2010/main" val="3106776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701" y="180976"/>
            <a:ext cx="11462940" cy="559256"/>
          </a:xfrm>
        </p:spPr>
        <p:txBody>
          <a:bodyPr wrap="none">
            <a:noAutofit/>
          </a:bodyPr>
          <a:lstStyle/>
          <a:p>
            <a:r>
              <a:rPr lang="en-US" dirty="0"/>
              <a:t>Title/Headline – keep it short/concise</a:t>
            </a:r>
            <a:endParaRPr lang="en-ZA" dirty="0"/>
          </a:p>
        </p:txBody>
      </p:sp>
      <p:sp>
        <p:nvSpPr>
          <p:cNvPr id="14" name="Text Placeholder 4"/>
          <p:cNvSpPr>
            <a:spLocks noGrp="1"/>
          </p:cNvSpPr>
          <p:nvPr>
            <p:ph type="body" sz="quarter" idx="10" hasCustomPrompt="1"/>
          </p:nvPr>
        </p:nvSpPr>
        <p:spPr>
          <a:xfrm>
            <a:off x="393701" y="1196753"/>
            <a:ext cx="5414268" cy="4896073"/>
          </a:xfrm>
        </p:spPr>
        <p:txBody>
          <a:bodyPr>
            <a:normAutofit/>
          </a:bodyPr>
          <a:lstStyle>
            <a:lvl1pPr>
              <a:defRPr sz="1400"/>
            </a:lvl1pPr>
            <a:lvl2pPr>
              <a:defRPr sz="1400"/>
            </a:lvl2pPr>
            <a:lvl3pPr>
              <a:defRPr sz="1400"/>
            </a:lvl3pPr>
            <a:lvl4pPr>
              <a:defRPr sz="1400"/>
            </a:lvl4pPr>
            <a:lvl5pPr>
              <a:defRPr sz="1400"/>
            </a:lvl5pPr>
          </a:lstStyle>
          <a:p>
            <a:pPr lvl="0"/>
            <a:r>
              <a:rPr lang="en-US" dirty="0"/>
              <a:t>Heading</a:t>
            </a:r>
          </a:p>
          <a:p>
            <a:endParaRPr lang="en-US" dirty="0"/>
          </a:p>
          <a:p>
            <a:r>
              <a:rPr lang="en-US" b="0" dirty="0"/>
              <a:t>Body copy</a:t>
            </a:r>
            <a:endParaRPr lang="en-GB" b="0" dirty="0"/>
          </a:p>
          <a:p>
            <a:pPr lvl="0"/>
            <a:endParaRPr lang="en-US" dirty="0"/>
          </a:p>
          <a:p>
            <a:pPr lvl="1"/>
            <a:r>
              <a:rPr lang="en-US" dirty="0"/>
              <a:t>Second level</a:t>
            </a:r>
          </a:p>
          <a:p>
            <a:pPr lvl="2">
              <a:buClr>
                <a:schemeClr val="tx1"/>
              </a:buClr>
            </a:pPr>
            <a:r>
              <a:rPr lang="en-US" dirty="0"/>
              <a:t>Third level</a:t>
            </a:r>
          </a:p>
          <a:p>
            <a:pPr lvl="3">
              <a:buClr>
                <a:schemeClr val="tx1"/>
              </a:buClr>
            </a:pPr>
            <a:r>
              <a:rPr lang="en-US" dirty="0"/>
              <a:t>Fourth level</a:t>
            </a:r>
          </a:p>
        </p:txBody>
      </p:sp>
      <p:sp>
        <p:nvSpPr>
          <p:cNvPr id="15" name="Text Placeholder 4"/>
          <p:cNvSpPr>
            <a:spLocks noGrp="1"/>
          </p:cNvSpPr>
          <p:nvPr>
            <p:ph type="body" sz="quarter" idx="11" hasCustomPrompt="1"/>
          </p:nvPr>
        </p:nvSpPr>
        <p:spPr>
          <a:xfrm>
            <a:off x="6442373" y="1196753"/>
            <a:ext cx="5414268" cy="4896073"/>
          </a:xfrm>
        </p:spPr>
        <p:txBody>
          <a:bodyPr>
            <a:normAutofit/>
          </a:bodyPr>
          <a:lstStyle>
            <a:lvl1pPr>
              <a:defRPr sz="1400"/>
            </a:lvl1pPr>
            <a:lvl2pPr>
              <a:defRPr sz="1400"/>
            </a:lvl2pPr>
            <a:lvl3pPr>
              <a:defRPr sz="1400"/>
            </a:lvl3pPr>
            <a:lvl4pPr>
              <a:defRPr sz="1400"/>
            </a:lvl4pPr>
            <a:lvl5pPr>
              <a:defRPr sz="1400"/>
            </a:lvl5pPr>
          </a:lstStyle>
          <a:p>
            <a:pPr lvl="0"/>
            <a:r>
              <a:rPr lang="en-US" dirty="0"/>
              <a:t>Heading</a:t>
            </a:r>
          </a:p>
          <a:p>
            <a:endParaRPr lang="en-US" dirty="0"/>
          </a:p>
          <a:p>
            <a:r>
              <a:rPr lang="en-US" b="0" dirty="0"/>
              <a:t>Body copy</a:t>
            </a:r>
            <a:endParaRPr lang="en-GB" b="0" dirty="0"/>
          </a:p>
          <a:p>
            <a:pPr lvl="0"/>
            <a:endParaRPr lang="en-US" dirty="0"/>
          </a:p>
          <a:p>
            <a:pPr lvl="1"/>
            <a:r>
              <a:rPr lang="en-US" dirty="0"/>
              <a:t>Second level</a:t>
            </a:r>
          </a:p>
          <a:p>
            <a:pPr lvl="2">
              <a:buClr>
                <a:schemeClr val="tx1"/>
              </a:buClr>
            </a:pPr>
            <a:r>
              <a:rPr lang="en-US" dirty="0"/>
              <a:t>Third level</a:t>
            </a:r>
          </a:p>
          <a:p>
            <a:pPr lvl="3">
              <a:buClr>
                <a:schemeClr val="tx1"/>
              </a:buClr>
            </a:pPr>
            <a:r>
              <a:rPr lang="en-US" dirty="0"/>
              <a:t>Fourth level</a:t>
            </a:r>
          </a:p>
        </p:txBody>
      </p:sp>
      <p:sp>
        <p:nvSpPr>
          <p:cNvPr id="9" name="Slide Number Placeholder 5">
            <a:extLst>
              <a:ext uri="{FF2B5EF4-FFF2-40B4-BE49-F238E27FC236}">
                <a16:creationId xmlns:a16="http://schemas.microsoft.com/office/drawing/2014/main" id="{59880233-DCCF-42AC-86EE-29FE8578669F}"/>
              </a:ext>
            </a:extLst>
          </p:cNvPr>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1"/>
                </a:solidFill>
                <a:latin typeface="Century Gothic" pitchFamily="34" charset="0"/>
              </a:defRPr>
            </a:lvl1pPr>
          </a:lstStyle>
          <a:p>
            <a:fld id="{8406839F-D7A4-4E5D-B93D-768AD4D1DB36}" type="slidenum">
              <a:rPr lang="en-ZA" smtClean="0"/>
              <a:pPr/>
              <a:t>‹#›</a:t>
            </a:fld>
            <a:endParaRPr lang="en-ZA" dirty="0"/>
          </a:p>
        </p:txBody>
      </p:sp>
      <p:sp>
        <p:nvSpPr>
          <p:cNvPr id="11" name="Footer Placeholder 4">
            <a:extLst>
              <a:ext uri="{FF2B5EF4-FFF2-40B4-BE49-F238E27FC236}">
                <a16:creationId xmlns:a16="http://schemas.microsoft.com/office/drawing/2014/main" id="{E664701E-DC34-45D4-A6AF-23DA2C7F0B03}"/>
              </a:ext>
            </a:extLst>
          </p:cNvPr>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r">
              <a:defRPr sz="900">
                <a:solidFill>
                  <a:schemeClr val="tx1"/>
                </a:solidFill>
              </a:defRPr>
            </a:lvl1pPr>
          </a:lstStyle>
          <a:p>
            <a:r>
              <a:rPr lang="en-US" dirty="0"/>
              <a:t>DEA&amp;DP - MATZIKAMA TRAINING: NEM: ICM ACT March 2022</a:t>
            </a:r>
            <a:endParaRPr lang="en-GB" dirty="0"/>
          </a:p>
        </p:txBody>
      </p:sp>
    </p:spTree>
    <p:extLst>
      <p:ext uri="{BB962C8B-B14F-4D97-AF65-F5344CB8AC3E}">
        <p14:creationId xmlns:p14="http://schemas.microsoft.com/office/powerpoint/2010/main" val="3142471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wrap="none">
            <a:noAutofit/>
          </a:bodyPr>
          <a:lstStyle/>
          <a:p>
            <a:r>
              <a:rPr lang="en-US" dirty="0"/>
              <a:t>Title/Headline – keep it short/concise</a:t>
            </a:r>
            <a:endParaRPr lang="en-ZA" dirty="0"/>
          </a:p>
        </p:txBody>
      </p:sp>
      <p:sp>
        <p:nvSpPr>
          <p:cNvPr id="8" name="Slide Number Placeholder 5">
            <a:extLst>
              <a:ext uri="{FF2B5EF4-FFF2-40B4-BE49-F238E27FC236}">
                <a16:creationId xmlns:a16="http://schemas.microsoft.com/office/drawing/2014/main" id="{D72AB260-47EA-436D-8893-141AD277A885}"/>
              </a:ext>
            </a:extLst>
          </p:cNvPr>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1"/>
                </a:solidFill>
                <a:latin typeface="Century Gothic" pitchFamily="34" charset="0"/>
              </a:defRPr>
            </a:lvl1pPr>
          </a:lstStyle>
          <a:p>
            <a:fld id="{8406839F-D7A4-4E5D-B93D-768AD4D1DB36}" type="slidenum">
              <a:rPr lang="en-ZA" smtClean="0"/>
              <a:pPr/>
              <a:t>‹#›</a:t>
            </a:fld>
            <a:endParaRPr lang="en-ZA" dirty="0"/>
          </a:p>
        </p:txBody>
      </p:sp>
      <p:sp>
        <p:nvSpPr>
          <p:cNvPr id="9" name="Footer Placeholder 4">
            <a:extLst>
              <a:ext uri="{FF2B5EF4-FFF2-40B4-BE49-F238E27FC236}">
                <a16:creationId xmlns:a16="http://schemas.microsoft.com/office/drawing/2014/main" id="{23E9F3C4-28E5-470D-898C-8E1B033F51B1}"/>
              </a:ext>
            </a:extLst>
          </p:cNvPr>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r">
              <a:defRPr sz="900">
                <a:solidFill>
                  <a:schemeClr val="tx1"/>
                </a:solidFill>
              </a:defRPr>
            </a:lvl1pPr>
          </a:lstStyle>
          <a:p>
            <a:r>
              <a:rPr lang="en-US" dirty="0"/>
              <a:t>DEA&amp;DP - MATZIKAMA TRAINING: NEM: ICM ACT March 2022</a:t>
            </a:r>
            <a:endParaRPr lang="en-GB" dirty="0"/>
          </a:p>
        </p:txBody>
      </p:sp>
    </p:spTree>
    <p:extLst>
      <p:ext uri="{BB962C8B-B14F-4D97-AF65-F5344CB8AC3E}">
        <p14:creationId xmlns:p14="http://schemas.microsoft.com/office/powerpoint/2010/main" val="1660245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701" y="180976"/>
            <a:ext cx="11462940" cy="559256"/>
          </a:xfrm>
        </p:spPr>
        <p:txBody>
          <a:bodyPr/>
          <a:lstStyle/>
          <a:p>
            <a:r>
              <a:rPr lang="en-US" dirty="0"/>
              <a:t>Title/Headline – keep it short/concise</a:t>
            </a:r>
            <a:endParaRPr lang="en-ZA" dirty="0"/>
          </a:p>
        </p:txBody>
      </p:sp>
      <p:sp>
        <p:nvSpPr>
          <p:cNvPr id="5" name="Text Placeholder 4"/>
          <p:cNvSpPr>
            <a:spLocks noGrp="1"/>
          </p:cNvSpPr>
          <p:nvPr>
            <p:ph type="body" sz="quarter" idx="13"/>
          </p:nvPr>
        </p:nvSpPr>
        <p:spPr>
          <a:xfrm>
            <a:off x="393701" y="1039979"/>
            <a:ext cx="11462940"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
        <p:nvSpPr>
          <p:cNvPr id="11" name="Text Placeholder 4"/>
          <p:cNvSpPr>
            <a:spLocks noGrp="1"/>
          </p:cNvSpPr>
          <p:nvPr>
            <p:ph type="body" sz="quarter" idx="10" hasCustomPrompt="1"/>
          </p:nvPr>
        </p:nvSpPr>
        <p:spPr>
          <a:xfrm>
            <a:off x="393701" y="1412777"/>
            <a:ext cx="11462940" cy="4680049"/>
          </a:xfrm>
        </p:spPr>
        <p:txBody>
          <a:bodyPr/>
          <a:lstStyle/>
          <a:p>
            <a:pPr lvl="0"/>
            <a:r>
              <a:rPr lang="en-US" dirty="0"/>
              <a:t>Heading</a:t>
            </a:r>
          </a:p>
          <a:p>
            <a:endParaRPr lang="en-US" dirty="0"/>
          </a:p>
          <a:p>
            <a:r>
              <a:rPr lang="en-US" b="0" dirty="0"/>
              <a:t>Body copy</a:t>
            </a:r>
            <a:endParaRPr lang="en-GB" b="0" dirty="0"/>
          </a:p>
          <a:p>
            <a:pPr lvl="0"/>
            <a:endParaRPr lang="en-US" dirty="0"/>
          </a:p>
          <a:p>
            <a:pPr lvl="1"/>
            <a:r>
              <a:rPr lang="en-US" dirty="0"/>
              <a:t>Second level</a:t>
            </a:r>
          </a:p>
          <a:p>
            <a:pPr lvl="2">
              <a:buClr>
                <a:schemeClr val="tx1"/>
              </a:buClr>
            </a:pPr>
            <a:r>
              <a:rPr lang="en-US" dirty="0"/>
              <a:t>Third level</a:t>
            </a:r>
          </a:p>
          <a:p>
            <a:pPr lvl="3">
              <a:buClr>
                <a:schemeClr val="tx1"/>
              </a:buClr>
            </a:pPr>
            <a:r>
              <a:rPr lang="en-US" dirty="0"/>
              <a:t>Fourth level</a:t>
            </a:r>
          </a:p>
        </p:txBody>
      </p:sp>
      <p:sp>
        <p:nvSpPr>
          <p:cNvPr id="10" name="Slide Number Placeholder 5">
            <a:extLst>
              <a:ext uri="{FF2B5EF4-FFF2-40B4-BE49-F238E27FC236}">
                <a16:creationId xmlns:a16="http://schemas.microsoft.com/office/drawing/2014/main" id="{257FE31E-95B2-4A79-BA40-C61569D6F161}"/>
              </a:ext>
            </a:extLst>
          </p:cNvPr>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1"/>
                </a:solidFill>
                <a:latin typeface="Century Gothic" pitchFamily="34" charset="0"/>
              </a:defRPr>
            </a:lvl1pPr>
          </a:lstStyle>
          <a:p>
            <a:fld id="{8406839F-D7A4-4E5D-B93D-768AD4D1DB36}" type="slidenum">
              <a:rPr lang="en-ZA" smtClean="0"/>
              <a:pPr/>
              <a:t>‹#›</a:t>
            </a:fld>
            <a:endParaRPr lang="en-ZA" dirty="0"/>
          </a:p>
        </p:txBody>
      </p:sp>
      <p:sp>
        <p:nvSpPr>
          <p:cNvPr id="12" name="Footer Placeholder 4">
            <a:extLst>
              <a:ext uri="{FF2B5EF4-FFF2-40B4-BE49-F238E27FC236}">
                <a16:creationId xmlns:a16="http://schemas.microsoft.com/office/drawing/2014/main" id="{3906FBFB-2649-4470-984D-4E28A2D1FD90}"/>
              </a:ext>
            </a:extLst>
          </p:cNvPr>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r">
              <a:defRPr sz="900">
                <a:solidFill>
                  <a:schemeClr val="tx1"/>
                </a:solidFill>
              </a:defRPr>
            </a:lvl1pPr>
          </a:lstStyle>
          <a:p>
            <a:r>
              <a:rPr lang="en-US" dirty="0"/>
              <a:t>DEA&amp;DP - MATZIKAMA TRAINING: NEM: ICM ACT March 2022</a:t>
            </a:r>
            <a:endParaRPr lang="en-GB" dirty="0"/>
          </a:p>
        </p:txBody>
      </p:sp>
    </p:spTree>
    <p:extLst>
      <p:ext uri="{BB962C8B-B14F-4D97-AF65-F5344CB8AC3E}">
        <p14:creationId xmlns:p14="http://schemas.microsoft.com/office/powerpoint/2010/main" val="1116769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Slide">
    <p:bg>
      <p:bgPr>
        <a:solidFill>
          <a:srgbClr val="001484"/>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2" hasCustomPrompt="1"/>
          </p:nvPr>
        </p:nvSpPr>
        <p:spPr>
          <a:xfrm>
            <a:off x="814918" y="2276873"/>
            <a:ext cx="11041721" cy="936625"/>
          </a:xfrm>
          <a:prstGeom prst="rect">
            <a:avLst/>
          </a:prstGeom>
          <a:noFill/>
        </p:spPr>
        <p:txBody>
          <a:bodyPr anchor="ctr">
            <a:normAutofit/>
          </a:bodyPr>
          <a:lstStyle>
            <a:lvl1pPr>
              <a:defRPr sz="32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Divider Theme</a:t>
            </a:r>
          </a:p>
        </p:txBody>
      </p:sp>
      <p:pic>
        <p:nvPicPr>
          <p:cNvPr id="8" name="Picture 115"/>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242872" y="6163537"/>
            <a:ext cx="1115548" cy="427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906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Back Slide &quot;Thank You&quot;">
    <p:bg>
      <p:bgPr>
        <a:solidFill>
          <a:srgbClr val="001484"/>
        </a:solidFill>
        <a:effectLst/>
      </p:bgPr>
    </p:bg>
    <p:spTree>
      <p:nvGrpSpPr>
        <p:cNvPr id="1" name=""/>
        <p:cNvGrpSpPr/>
        <p:nvPr/>
      </p:nvGrpSpPr>
      <p:grpSpPr>
        <a:xfrm>
          <a:off x="0" y="0"/>
          <a:ext cx="0" cy="0"/>
          <a:chOff x="0" y="0"/>
          <a:chExt cx="0" cy="0"/>
        </a:xfrm>
      </p:grpSpPr>
      <p:sp>
        <p:nvSpPr>
          <p:cNvPr id="2" name="Rectangle 1"/>
          <p:cNvSpPr/>
          <p:nvPr userDrawn="1"/>
        </p:nvSpPr>
        <p:spPr>
          <a:xfrm>
            <a:off x="2913435" y="1790072"/>
            <a:ext cx="6336704" cy="2880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prstClr val="white"/>
              </a:solidFill>
            </a:endParaRPr>
          </a:p>
        </p:txBody>
      </p:sp>
      <p:sp>
        <p:nvSpPr>
          <p:cNvPr id="12" name="Text Placeholder 5"/>
          <p:cNvSpPr>
            <a:spLocks noGrp="1"/>
          </p:cNvSpPr>
          <p:nvPr>
            <p:ph type="body" sz="quarter" idx="10" hasCustomPrompt="1"/>
          </p:nvPr>
        </p:nvSpPr>
        <p:spPr>
          <a:xfrm>
            <a:off x="3779997" y="2696461"/>
            <a:ext cx="5196324" cy="266322"/>
          </a:xfrm>
        </p:spPr>
        <p:txBody>
          <a:bodyPr lIns="36000" rIns="36000" anchor="ctr">
            <a:noAutofit/>
          </a:bodyPr>
          <a:lstStyle>
            <a:lvl1pPr>
              <a:defRPr sz="1400">
                <a:solidFill>
                  <a:schemeClr val="tx2"/>
                </a:solidFill>
              </a:defRPr>
            </a:lvl1pPr>
          </a:lstStyle>
          <a:p>
            <a:pPr lvl="0"/>
            <a:r>
              <a:rPr lang="en-US" dirty="0"/>
              <a:t>Name Surname</a:t>
            </a:r>
            <a:endParaRPr lang="en-GB" dirty="0"/>
          </a:p>
        </p:txBody>
      </p:sp>
      <p:sp>
        <p:nvSpPr>
          <p:cNvPr id="13" name="Text Placeholder 5"/>
          <p:cNvSpPr>
            <a:spLocks noGrp="1"/>
          </p:cNvSpPr>
          <p:nvPr>
            <p:ph type="body" sz="quarter" idx="11" hasCustomPrompt="1"/>
          </p:nvPr>
        </p:nvSpPr>
        <p:spPr>
          <a:xfrm>
            <a:off x="3779997" y="2963910"/>
            <a:ext cx="5196324" cy="266322"/>
          </a:xfrm>
        </p:spPr>
        <p:txBody>
          <a:bodyPr lIns="36000" rIns="36000" anchor="ctr">
            <a:noAutofit/>
          </a:bodyPr>
          <a:lstStyle>
            <a:lvl1pPr>
              <a:defRPr sz="1100" b="0">
                <a:solidFill>
                  <a:schemeClr val="tx2"/>
                </a:solidFill>
              </a:defRPr>
            </a:lvl1pPr>
          </a:lstStyle>
          <a:p>
            <a:pPr lvl="0"/>
            <a:r>
              <a:rPr lang="en-US" dirty="0"/>
              <a:t>Directory</a:t>
            </a:r>
            <a:endParaRPr lang="en-GB" dirty="0"/>
          </a:p>
        </p:txBody>
      </p:sp>
      <p:sp>
        <p:nvSpPr>
          <p:cNvPr id="14" name="Text Placeholder 5"/>
          <p:cNvSpPr>
            <a:spLocks noGrp="1"/>
          </p:cNvSpPr>
          <p:nvPr>
            <p:ph type="body" sz="quarter" idx="12" hasCustomPrompt="1"/>
          </p:nvPr>
        </p:nvSpPr>
        <p:spPr>
          <a:xfrm>
            <a:off x="4246240" y="3494035"/>
            <a:ext cx="1920213" cy="266322"/>
          </a:xfrm>
        </p:spPr>
        <p:txBody>
          <a:bodyPr lIns="36000" rIns="36000" anchor="ctr">
            <a:noAutofit/>
          </a:bodyPr>
          <a:lstStyle>
            <a:lvl1pPr>
              <a:defRPr sz="1100" b="0">
                <a:solidFill>
                  <a:schemeClr val="tx2"/>
                </a:solidFill>
              </a:defRPr>
            </a:lvl1pPr>
          </a:lstStyle>
          <a:p>
            <a:pPr lvl="0"/>
            <a:r>
              <a:rPr lang="en-US" dirty="0"/>
              <a:t>+27 (0)21 XXX XXXX</a:t>
            </a:r>
            <a:endParaRPr lang="en-GB" dirty="0"/>
          </a:p>
        </p:txBody>
      </p:sp>
      <p:sp>
        <p:nvSpPr>
          <p:cNvPr id="15" name="Rectangle 14"/>
          <p:cNvSpPr/>
          <p:nvPr userDrawn="1"/>
        </p:nvSpPr>
        <p:spPr>
          <a:xfrm>
            <a:off x="3779996" y="3497483"/>
            <a:ext cx="536899" cy="261610"/>
          </a:xfrm>
          <a:prstGeom prst="rect">
            <a:avLst/>
          </a:prstGeom>
        </p:spPr>
        <p:txBody>
          <a:bodyPr vert="horz" lIns="36000" tIns="72000" rIns="36000" bIns="72000" rtlCol="0" anchor="ctr">
            <a:noAutofit/>
          </a:bodyPr>
          <a:lstStyle/>
          <a:p>
            <a:pPr>
              <a:spcBef>
                <a:spcPts val="300"/>
              </a:spcBef>
              <a:buFont typeface="Arial" pitchFamily="34" charset="0"/>
              <a:buNone/>
            </a:pPr>
            <a:r>
              <a:rPr lang="en-GB" sz="1100" b="1" dirty="0">
                <a:solidFill>
                  <a:srgbClr val="003399"/>
                </a:solidFill>
              </a:rPr>
              <a:t>Tel:</a:t>
            </a:r>
          </a:p>
        </p:txBody>
      </p:sp>
      <p:sp>
        <p:nvSpPr>
          <p:cNvPr id="16" name="Text Placeholder 5"/>
          <p:cNvSpPr>
            <a:spLocks noGrp="1"/>
          </p:cNvSpPr>
          <p:nvPr>
            <p:ph type="body" sz="quarter" idx="13" hasCustomPrompt="1"/>
          </p:nvPr>
        </p:nvSpPr>
        <p:spPr>
          <a:xfrm>
            <a:off x="6840159" y="3494035"/>
            <a:ext cx="1920213" cy="266322"/>
          </a:xfrm>
        </p:spPr>
        <p:txBody>
          <a:bodyPr lIns="36000" rIns="36000" anchor="ctr">
            <a:noAutofit/>
          </a:bodyPr>
          <a:lstStyle>
            <a:lvl1pPr>
              <a:defRPr sz="1100" b="0">
                <a:solidFill>
                  <a:schemeClr val="tx2"/>
                </a:solidFill>
              </a:defRPr>
            </a:lvl1pPr>
          </a:lstStyle>
          <a:p>
            <a:pPr lvl="0"/>
            <a:r>
              <a:rPr lang="en-US" dirty="0"/>
              <a:t>+27 (0)21 XXX XXXX</a:t>
            </a:r>
            <a:endParaRPr lang="en-GB" dirty="0"/>
          </a:p>
        </p:txBody>
      </p:sp>
      <p:sp>
        <p:nvSpPr>
          <p:cNvPr id="17" name="Rectangle 16"/>
          <p:cNvSpPr/>
          <p:nvPr userDrawn="1"/>
        </p:nvSpPr>
        <p:spPr>
          <a:xfrm>
            <a:off x="6373915" y="3497483"/>
            <a:ext cx="536899" cy="261610"/>
          </a:xfrm>
          <a:prstGeom prst="rect">
            <a:avLst/>
          </a:prstGeom>
        </p:spPr>
        <p:txBody>
          <a:bodyPr vert="horz" lIns="36000" tIns="72000" rIns="36000" bIns="72000" rtlCol="0" anchor="ctr">
            <a:noAutofit/>
          </a:bodyPr>
          <a:lstStyle/>
          <a:p>
            <a:pPr>
              <a:spcBef>
                <a:spcPts val="300"/>
              </a:spcBef>
              <a:buFont typeface="Arial" pitchFamily="34" charset="0"/>
              <a:buNone/>
            </a:pPr>
            <a:r>
              <a:rPr lang="en-GB" sz="1100" b="1" dirty="0">
                <a:solidFill>
                  <a:srgbClr val="003399"/>
                </a:solidFill>
              </a:rPr>
              <a:t>Fax:</a:t>
            </a:r>
          </a:p>
        </p:txBody>
      </p:sp>
      <p:sp>
        <p:nvSpPr>
          <p:cNvPr id="18" name="Text Placeholder 5"/>
          <p:cNvSpPr>
            <a:spLocks noGrp="1"/>
          </p:cNvSpPr>
          <p:nvPr>
            <p:ph type="body" sz="quarter" idx="14" hasCustomPrompt="1"/>
          </p:nvPr>
        </p:nvSpPr>
        <p:spPr>
          <a:xfrm>
            <a:off x="3779997" y="3768568"/>
            <a:ext cx="4978745" cy="266322"/>
          </a:xfrm>
        </p:spPr>
        <p:txBody>
          <a:bodyPr lIns="36000" rIns="36000" anchor="ctr">
            <a:noAutofit/>
          </a:bodyPr>
          <a:lstStyle>
            <a:lvl1pPr>
              <a:defRPr sz="1100" b="0">
                <a:solidFill>
                  <a:schemeClr val="tx2"/>
                </a:solidFill>
              </a:defRPr>
            </a:lvl1pPr>
          </a:lstStyle>
          <a:p>
            <a:pPr lvl="0"/>
            <a:r>
              <a:rPr lang="en-US" dirty="0"/>
              <a:t>Name.Surname@westerncape.gov.za</a:t>
            </a:r>
            <a:endParaRPr lang="en-GB" dirty="0"/>
          </a:p>
        </p:txBody>
      </p:sp>
      <p:sp>
        <p:nvSpPr>
          <p:cNvPr id="19" name="Rectangle 18"/>
          <p:cNvSpPr/>
          <p:nvPr userDrawn="1"/>
        </p:nvSpPr>
        <p:spPr>
          <a:xfrm>
            <a:off x="3779996" y="4043102"/>
            <a:ext cx="4978745" cy="261610"/>
          </a:xfrm>
          <a:prstGeom prst="rect">
            <a:avLst/>
          </a:prstGeom>
        </p:spPr>
        <p:txBody>
          <a:bodyPr vert="horz" lIns="36000" tIns="72000" rIns="36000" bIns="72000" rtlCol="0" anchor="ctr">
            <a:noAutofit/>
          </a:bodyPr>
          <a:lstStyle/>
          <a:p>
            <a:pPr>
              <a:spcBef>
                <a:spcPts val="300"/>
              </a:spcBef>
              <a:buFont typeface="Arial" pitchFamily="34" charset="0"/>
              <a:buNone/>
            </a:pPr>
            <a:r>
              <a:rPr lang="en-GB" sz="1100" b="1" dirty="0">
                <a:solidFill>
                  <a:srgbClr val="003399"/>
                </a:solidFill>
              </a:rPr>
              <a:t>www.westerncape.gov.za</a:t>
            </a:r>
          </a:p>
        </p:txBody>
      </p:sp>
      <p:sp>
        <p:nvSpPr>
          <p:cNvPr id="6" name="Rectangle 5"/>
          <p:cNvSpPr/>
          <p:nvPr userDrawn="1"/>
        </p:nvSpPr>
        <p:spPr>
          <a:xfrm>
            <a:off x="393700" y="565702"/>
            <a:ext cx="2404826" cy="584775"/>
          </a:xfrm>
          <a:prstGeom prst="rect">
            <a:avLst/>
          </a:prstGeom>
        </p:spPr>
        <p:txBody>
          <a:bodyPr wrap="none">
            <a:spAutoFit/>
          </a:bodyPr>
          <a:lstStyle/>
          <a:p>
            <a:r>
              <a:rPr lang="en-US" sz="3200" dirty="0">
                <a:solidFill>
                  <a:prstClr val="white"/>
                </a:solidFill>
                <a:ea typeface="+mj-ea"/>
                <a:cs typeface="+mj-cs"/>
              </a:rPr>
              <a:t>Contact Us</a:t>
            </a:r>
            <a:endParaRPr lang="en-GB" sz="2400" dirty="0">
              <a:solidFill>
                <a:prstClr val="white"/>
              </a:solidFill>
            </a:endParaRPr>
          </a:p>
        </p:txBody>
      </p:sp>
      <p:sp>
        <p:nvSpPr>
          <p:cNvPr id="24" name="Text Placeholder 5"/>
          <p:cNvSpPr>
            <a:spLocks noGrp="1"/>
          </p:cNvSpPr>
          <p:nvPr>
            <p:ph type="body" sz="quarter" idx="15" hasCustomPrompt="1"/>
          </p:nvPr>
        </p:nvSpPr>
        <p:spPr>
          <a:xfrm>
            <a:off x="3779995" y="4333520"/>
            <a:ext cx="4465773" cy="266322"/>
          </a:xfrm>
        </p:spPr>
        <p:txBody>
          <a:bodyPr lIns="36000" rIns="36000" anchor="ctr">
            <a:noAutofit/>
          </a:bodyPr>
          <a:lstStyle>
            <a:lvl1pPr>
              <a:defRPr sz="1100" b="0" baseline="0">
                <a:solidFill>
                  <a:schemeClr val="tx2"/>
                </a:solidFill>
              </a:defRPr>
            </a:lvl1pPr>
          </a:lstStyle>
          <a:p>
            <a:pPr lvl="0"/>
            <a:r>
              <a:rPr lang="en-ZA" dirty="0"/>
              <a:t>Fill in your address</a:t>
            </a:r>
          </a:p>
        </p:txBody>
      </p:sp>
      <p:pic>
        <p:nvPicPr>
          <p:cNvPr id="2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3029719" y="1859446"/>
            <a:ext cx="2217710" cy="8492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Shape, rectangle&#10;&#10;Description automatically generated">
            <a:extLst>
              <a:ext uri="{FF2B5EF4-FFF2-40B4-BE49-F238E27FC236}">
                <a16:creationId xmlns:a16="http://schemas.microsoft.com/office/drawing/2014/main" id="{4B218B1C-103E-40ED-AFB3-E83144F682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79995" y="3331665"/>
            <a:ext cx="5470144" cy="64873"/>
          </a:xfrm>
          <a:prstGeom prst="rect">
            <a:avLst/>
          </a:prstGeom>
        </p:spPr>
      </p:pic>
    </p:spTree>
    <p:extLst>
      <p:ext uri="{BB962C8B-B14F-4D97-AF65-F5344CB8AC3E}">
        <p14:creationId xmlns:p14="http://schemas.microsoft.com/office/powerpoint/2010/main" val="60635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ack Slide &quot;Thank You&quot;">
    <p:bg>
      <p:bgPr>
        <a:solidFill>
          <a:srgbClr val="001484"/>
        </a:solidFill>
        <a:effectLst/>
      </p:bgPr>
    </p:bg>
    <p:spTree>
      <p:nvGrpSpPr>
        <p:cNvPr id="1" name=""/>
        <p:cNvGrpSpPr/>
        <p:nvPr/>
      </p:nvGrpSpPr>
      <p:grpSpPr>
        <a:xfrm>
          <a:off x="0" y="0"/>
          <a:ext cx="0" cy="0"/>
          <a:chOff x="0" y="0"/>
          <a:chExt cx="0" cy="0"/>
        </a:xfrm>
      </p:grpSpPr>
      <p:sp>
        <p:nvSpPr>
          <p:cNvPr id="9" name="Title 1"/>
          <p:cNvSpPr txBox="1">
            <a:spLocks/>
          </p:cNvSpPr>
          <p:nvPr userDrawn="1"/>
        </p:nvSpPr>
        <p:spPr>
          <a:xfrm>
            <a:off x="2351584" y="3861049"/>
            <a:ext cx="9601067" cy="1083419"/>
          </a:xfrm>
          <a:prstGeom prst="rect">
            <a:avLst/>
          </a:prstGeom>
        </p:spPr>
        <p:txBody>
          <a:bodyPr wrap="none"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2400"/>
              </a:spcAft>
            </a:pPr>
            <a:r>
              <a:rPr lang="en-US" sz="3200" dirty="0">
                <a:solidFill>
                  <a:prstClr val="white"/>
                </a:solidFill>
                <a:cs typeface="Century Gothic"/>
              </a:rPr>
              <a:t>Thank you</a:t>
            </a:r>
          </a:p>
        </p:txBody>
      </p:sp>
      <p:pic>
        <p:nvPicPr>
          <p:cNvPr id="4" name="Picture 3" descr="Shape, rectangle&#10;&#10;Description automatically generated">
            <a:extLst>
              <a:ext uri="{FF2B5EF4-FFF2-40B4-BE49-F238E27FC236}">
                <a16:creationId xmlns:a16="http://schemas.microsoft.com/office/drawing/2014/main" id="{964789CB-CD92-405B-9055-78FC1169E8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3700" y="3364896"/>
            <a:ext cx="11798299" cy="64104"/>
          </a:xfrm>
          <a:prstGeom prst="rect">
            <a:avLst/>
          </a:prstGeom>
        </p:spPr>
      </p:pic>
    </p:spTree>
    <p:extLst>
      <p:ext uri="{BB962C8B-B14F-4D97-AF65-F5344CB8AC3E}">
        <p14:creationId xmlns:p14="http://schemas.microsoft.com/office/powerpoint/2010/main" val="3904491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Picture Layout 2">
    <p:spTree>
      <p:nvGrpSpPr>
        <p:cNvPr id="1" name=""/>
        <p:cNvGrpSpPr/>
        <p:nvPr/>
      </p:nvGrpSpPr>
      <p:grpSpPr>
        <a:xfrm>
          <a:off x="0" y="0"/>
          <a:ext cx="0" cy="0"/>
          <a:chOff x="0" y="0"/>
          <a:chExt cx="0" cy="0"/>
        </a:xfrm>
      </p:grpSpPr>
      <p:sp>
        <p:nvSpPr>
          <p:cNvPr id="2" name="Title 1"/>
          <p:cNvSpPr>
            <a:spLocks noGrp="1"/>
          </p:cNvSpPr>
          <p:nvPr>
            <p:ph type="title"/>
          </p:nvPr>
        </p:nvSpPr>
        <p:spPr>
          <a:xfrm>
            <a:off x="393701" y="180976"/>
            <a:ext cx="11462940" cy="559256"/>
          </a:xfrm>
        </p:spPr>
        <p:txBody>
          <a:bodyPr/>
          <a:lstStyle/>
          <a:p>
            <a:r>
              <a:rPr lang="en-US"/>
              <a:t>Click to edit Master title style</a:t>
            </a:r>
            <a:endParaRPr lang="en-ZA" dirty="0"/>
          </a:p>
        </p:txBody>
      </p:sp>
      <p:sp>
        <p:nvSpPr>
          <p:cNvPr id="8" name="Slide Number Placeholder 5"/>
          <p:cNvSpPr>
            <a:spLocks noGrp="1"/>
          </p:cNvSpPr>
          <p:nvPr>
            <p:ph type="sldNum" sz="quarter" idx="4"/>
            <p:custDataLst>
              <p:tags r:id="rId1"/>
            </p:custDataLst>
          </p:nvPr>
        </p:nvSpPr>
        <p:spPr>
          <a:xfrm>
            <a:off x="11170773" y="6468150"/>
            <a:ext cx="685867" cy="230832"/>
          </a:xfrm>
          <a:prstGeom prst="rect">
            <a:avLst/>
          </a:prstGeom>
        </p:spPr>
        <p:txBody>
          <a:bodyPr vert="horz" lIns="72000" tIns="72000" rIns="0" bIns="0" rtlCol="0" anchor="ctr"/>
          <a:lstStyle>
            <a:lvl1pPr algn="r">
              <a:defRPr sz="900">
                <a:solidFill>
                  <a:schemeClr val="tx2"/>
                </a:solidFill>
                <a:latin typeface="Century Gothic" pitchFamily="34" charset="0"/>
              </a:defRPr>
            </a:lvl1pPr>
          </a:lstStyle>
          <a:p>
            <a:fld id="{8406839F-D7A4-4E5D-B93D-768AD4D1DB36}" type="slidenum">
              <a:rPr lang="en-ZA" smtClean="0"/>
              <a:pPr/>
              <a:t>‹#›</a:t>
            </a:fld>
            <a:endParaRPr lang="en-ZA" dirty="0"/>
          </a:p>
        </p:txBody>
      </p:sp>
      <p:sp>
        <p:nvSpPr>
          <p:cNvPr id="10" name="Footer Placeholder 4"/>
          <p:cNvSpPr>
            <a:spLocks noGrp="1"/>
          </p:cNvSpPr>
          <p:nvPr>
            <p:ph type="ftr" sz="quarter" idx="3"/>
            <p:custDataLst>
              <p:tags r:id="rId2"/>
            </p:custDataLst>
          </p:nvPr>
        </p:nvSpPr>
        <p:spPr>
          <a:xfrm>
            <a:off x="5390774" y="6468150"/>
            <a:ext cx="5518097" cy="230832"/>
          </a:xfrm>
          <a:prstGeom prst="rect">
            <a:avLst/>
          </a:prstGeom>
        </p:spPr>
        <p:txBody>
          <a:bodyPr vert="horz" lIns="0" tIns="72000" rIns="72000" bIns="0" rtlCol="0" anchor="b"/>
          <a:lstStyle>
            <a:lvl1pPr algn="l">
              <a:defRPr sz="800">
                <a:solidFill>
                  <a:schemeClr val="accent3"/>
                </a:solidFill>
              </a:defRPr>
            </a:lvl1pPr>
          </a:lstStyle>
          <a:p>
            <a:r>
              <a:rPr lang="en-US" dirty="0"/>
              <a:t>DEA&amp;DP - MATZIKAMA TRAINING: NEM: ICM ACT March 2022</a:t>
            </a:r>
            <a:endParaRPr lang="en-GB" dirty="0"/>
          </a:p>
        </p:txBody>
      </p:sp>
      <p:sp>
        <p:nvSpPr>
          <p:cNvPr id="13" name="Picture Placeholder 3"/>
          <p:cNvSpPr>
            <a:spLocks noGrp="1"/>
          </p:cNvSpPr>
          <p:nvPr>
            <p:ph type="pic" sz="quarter" idx="14" hasCustomPrompt="1"/>
          </p:nvPr>
        </p:nvSpPr>
        <p:spPr>
          <a:xfrm>
            <a:off x="8688289" y="1412776"/>
            <a:ext cx="3206023" cy="4680048"/>
          </a:xfrm>
          <a:prstGeom prst="round2DiagRect">
            <a:avLst/>
          </a:prstGeom>
        </p:spPr>
        <p:txBody>
          <a:bodyPr vert="horz" lIns="72000" tIns="72000" rIns="72000" bIns="72000" rtlCol="0">
            <a:normAutofit/>
          </a:bodyPr>
          <a:lstStyle>
            <a:lvl1pPr>
              <a:defRPr lang="en-GB" sz="1400"/>
            </a:lvl1pPr>
          </a:lstStyle>
          <a:p>
            <a:pPr lvl="0"/>
            <a:r>
              <a:rPr lang="en-GB" dirty="0"/>
              <a:t>Picture placeholder</a:t>
            </a:r>
          </a:p>
        </p:txBody>
      </p:sp>
      <p:sp>
        <p:nvSpPr>
          <p:cNvPr id="15" name="Text Placeholder 4"/>
          <p:cNvSpPr>
            <a:spLocks noGrp="1"/>
          </p:cNvSpPr>
          <p:nvPr>
            <p:ph type="body" sz="quarter" idx="15"/>
          </p:nvPr>
        </p:nvSpPr>
        <p:spPr>
          <a:xfrm>
            <a:off x="431801" y="1412777"/>
            <a:ext cx="8006556" cy="4680048"/>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4"/>
          <p:cNvSpPr>
            <a:spLocks noGrp="1"/>
          </p:cNvSpPr>
          <p:nvPr>
            <p:ph type="body" sz="quarter" idx="13"/>
          </p:nvPr>
        </p:nvSpPr>
        <p:spPr>
          <a:xfrm>
            <a:off x="393701" y="1039979"/>
            <a:ext cx="11462940" cy="288925"/>
          </a:xfrm>
        </p:spPr>
        <p:txBody>
          <a:bodyPr anchor="ctr">
            <a:noAutofit/>
          </a:bodyPr>
          <a:lstStyle>
            <a:lvl1pPr>
              <a:defRPr sz="1800" b="1" i="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618678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oleObject" Target="../embeddings/oleObject1.bin"/><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1.xml"/><Relationship Id="rId5" Type="http://schemas.openxmlformats.org/officeDocument/2006/relationships/slideLayout" Target="../slideLayouts/slideLayout5.xml"/><Relationship Id="rId15" Type="http://schemas.openxmlformats.org/officeDocument/2006/relationships/tags" Target="../tags/tag5.xml"/><Relationship Id="rId10" Type="http://schemas.openxmlformats.org/officeDocument/2006/relationships/theme" Target="../theme/theme1.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9.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11"/>
            </p:custDataLst>
          </p:nvPr>
        </p:nvGraphicFramePr>
        <p:xfrm>
          <a:off x="0" y="0"/>
          <a:ext cx="211667" cy="158750"/>
        </p:xfrm>
        <a:graphic>
          <a:graphicData uri="http://schemas.openxmlformats.org/presentationml/2006/ole">
            <mc:AlternateContent xmlns:mc="http://schemas.openxmlformats.org/markup-compatibility/2006">
              <mc:Choice xmlns:v="urn:schemas-microsoft-com:vml" Requires="v">
                <p:oleObj name="think-cell Slide" r:id="rId16" imgW="360" imgH="360" progId="">
                  <p:embed/>
                </p:oleObj>
              </mc:Choice>
              <mc:Fallback>
                <p:oleObj name="think-cell Slide" r:id="rId16" imgW="360" imgH="360" progId="">
                  <p:embed/>
                  <p:pic>
                    <p:nvPicPr>
                      <p:cNvPr id="10" name="Object 9" hidden="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211667"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custDataLst>
              <p:tags r:id="rId12"/>
            </p:custDataLst>
          </p:nvPr>
        </p:nvSpPr>
        <p:spPr>
          <a:xfrm>
            <a:off x="393701" y="180976"/>
            <a:ext cx="11462940" cy="559256"/>
          </a:xfrm>
          <a:prstGeom prst="rect">
            <a:avLst/>
          </a:prstGeom>
          <a:noFill/>
          <a:extLst>
            <a:ext uri="{909E8E84-426E-40DD-AFC4-6F175D3DCCD1}">
              <a14:hiddenFill xmlns:a14="http://schemas.microsoft.com/office/drawing/2010/main">
                <a:solidFill>
                  <a:srgbClr val="00329B"/>
                </a:solidFill>
              </a14:hiddenFill>
            </a:ext>
          </a:extLst>
        </p:spPr>
        <p:txBody>
          <a:bodyPr vert="horz" wrap="none" lIns="72000" tIns="72000" rIns="72000" bIns="72000" rtlCol="0" anchor="ctr">
            <a:normAutofit/>
          </a:bodyPr>
          <a:lstStyle/>
          <a:p>
            <a:r>
              <a:rPr lang="en-US" dirty="0"/>
              <a:t>Title/Headline – keep it short/concise</a:t>
            </a:r>
          </a:p>
        </p:txBody>
      </p:sp>
      <p:sp>
        <p:nvSpPr>
          <p:cNvPr id="3" name="Text Placeholder 2"/>
          <p:cNvSpPr>
            <a:spLocks noGrp="1"/>
          </p:cNvSpPr>
          <p:nvPr>
            <p:ph type="body" idx="1"/>
            <p:custDataLst>
              <p:tags r:id="rId13"/>
            </p:custDataLst>
          </p:nvPr>
        </p:nvSpPr>
        <p:spPr>
          <a:xfrm>
            <a:off x="393701" y="1196752"/>
            <a:ext cx="11462940" cy="4883466"/>
          </a:xfrm>
          <a:prstGeom prst="rect">
            <a:avLst/>
          </a:prstGeom>
        </p:spPr>
        <p:txBody>
          <a:bodyPr vert="horz" lIns="72000" tIns="72000" rIns="72000" bIns="72000" rtlCol="0">
            <a:normAutofit/>
          </a:bodyPr>
          <a:lstStyle/>
          <a:p>
            <a:pPr lvl="0"/>
            <a:r>
              <a:rPr lang="en-US" dirty="0"/>
              <a:t>Heading</a:t>
            </a:r>
          </a:p>
          <a:p>
            <a:endParaRPr lang="en-US" dirty="0"/>
          </a:p>
          <a:p>
            <a:r>
              <a:rPr lang="en-US" b="0" dirty="0"/>
              <a:t>Body copy</a:t>
            </a:r>
            <a:endParaRPr lang="en-GB" b="0" dirty="0"/>
          </a:p>
          <a:p>
            <a:pPr lvl="0"/>
            <a:endParaRPr lang="en-US" dirty="0"/>
          </a:p>
          <a:p>
            <a:pPr lvl="1"/>
            <a:r>
              <a:rPr lang="en-US" dirty="0"/>
              <a:t>Second level</a:t>
            </a:r>
          </a:p>
          <a:p>
            <a:pPr lvl="2">
              <a:buClr>
                <a:schemeClr val="tx1"/>
              </a:buClr>
            </a:pPr>
            <a:r>
              <a:rPr lang="en-US" dirty="0"/>
              <a:t>Third level</a:t>
            </a:r>
          </a:p>
          <a:p>
            <a:pPr lvl="3">
              <a:buClr>
                <a:schemeClr val="tx1"/>
              </a:buClr>
            </a:pPr>
            <a:r>
              <a:rPr lang="en-US" dirty="0"/>
              <a:t>Fourth level</a:t>
            </a:r>
          </a:p>
        </p:txBody>
      </p:sp>
      <p:sp>
        <p:nvSpPr>
          <p:cNvPr id="6" name="Slide Number Placeholder 5"/>
          <p:cNvSpPr>
            <a:spLocks noGrp="1"/>
          </p:cNvSpPr>
          <p:nvPr>
            <p:ph type="sldNum" sz="quarter" idx="4"/>
            <p:custDataLst>
              <p:tags r:id="rId14"/>
            </p:custDataLst>
          </p:nvPr>
        </p:nvSpPr>
        <p:spPr>
          <a:xfrm>
            <a:off x="11170773" y="6468150"/>
            <a:ext cx="685867" cy="230832"/>
          </a:xfrm>
          <a:prstGeom prst="rect">
            <a:avLst/>
          </a:prstGeom>
        </p:spPr>
        <p:txBody>
          <a:bodyPr vert="horz" lIns="72000" tIns="72000" rIns="0" bIns="0" rtlCol="0" anchor="ctr"/>
          <a:lstStyle>
            <a:lvl1pPr algn="r">
              <a:defRPr sz="900">
                <a:solidFill>
                  <a:schemeClr val="tx1"/>
                </a:solidFill>
                <a:latin typeface="Century Gothic" pitchFamily="34" charset="0"/>
              </a:defRPr>
            </a:lvl1pPr>
          </a:lstStyle>
          <a:p>
            <a:fld id="{8406839F-D7A4-4E5D-B93D-768AD4D1DB36}" type="slidenum">
              <a:rPr lang="en-ZA" smtClean="0"/>
              <a:pPr/>
              <a:t>‹#›</a:t>
            </a:fld>
            <a:endParaRPr lang="en-ZA" dirty="0"/>
          </a:p>
        </p:txBody>
      </p:sp>
      <p:pic>
        <p:nvPicPr>
          <p:cNvPr id="11" name="Picture 115"/>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p:blipFill>
        <p:spPr bwMode="auto">
          <a:xfrm>
            <a:off x="327797" y="6295516"/>
            <a:ext cx="1115548" cy="4271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hape, rectangle&#10;&#10;Description automatically generated">
            <a:extLst>
              <a:ext uri="{FF2B5EF4-FFF2-40B4-BE49-F238E27FC236}">
                <a16:creationId xmlns:a16="http://schemas.microsoft.com/office/drawing/2014/main" id="{F3003D39-787E-4DD7-BD33-D06DC937071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93700" y="931933"/>
            <a:ext cx="11798299" cy="64104"/>
          </a:xfrm>
          <a:prstGeom prst="rect">
            <a:avLst/>
          </a:prstGeom>
        </p:spPr>
      </p:pic>
      <p:sp>
        <p:nvSpPr>
          <p:cNvPr id="8" name="Footer Placeholder 4">
            <a:extLst>
              <a:ext uri="{FF2B5EF4-FFF2-40B4-BE49-F238E27FC236}">
                <a16:creationId xmlns:a16="http://schemas.microsoft.com/office/drawing/2014/main" id="{BB630461-A98A-4796-8CD2-61B5059C0E69}"/>
              </a:ext>
            </a:extLst>
          </p:cNvPr>
          <p:cNvSpPr>
            <a:spLocks noGrp="1"/>
          </p:cNvSpPr>
          <p:nvPr>
            <p:ph type="ftr" sz="quarter" idx="3"/>
            <p:custDataLst>
              <p:tags r:id="rId15"/>
            </p:custDataLst>
          </p:nvPr>
        </p:nvSpPr>
        <p:spPr>
          <a:xfrm>
            <a:off x="5390774" y="6468150"/>
            <a:ext cx="5518097" cy="230832"/>
          </a:xfrm>
          <a:prstGeom prst="rect">
            <a:avLst/>
          </a:prstGeom>
        </p:spPr>
        <p:txBody>
          <a:bodyPr vert="horz" lIns="0" tIns="72000" rIns="72000" bIns="0" rtlCol="0" anchor="b"/>
          <a:lstStyle>
            <a:lvl1pPr algn="r">
              <a:defRPr sz="900">
                <a:solidFill>
                  <a:schemeClr val="tx1"/>
                </a:solidFill>
              </a:defRPr>
            </a:lvl1pPr>
          </a:lstStyle>
          <a:p>
            <a:r>
              <a:rPr lang="en-US" dirty="0"/>
              <a:t>DEA&amp;DP - MATZIKAMA TRAINING: NEM: ICM ACT March 2022</a:t>
            </a:r>
            <a:endParaRPr lang="en-GB" dirty="0"/>
          </a:p>
        </p:txBody>
      </p:sp>
    </p:spTree>
    <p:extLst>
      <p:ext uri="{BB962C8B-B14F-4D97-AF65-F5344CB8AC3E}">
        <p14:creationId xmlns:p14="http://schemas.microsoft.com/office/powerpoint/2010/main" val="396024352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75" r:id="rId6"/>
    <p:sldLayoutId id="2147483684" r:id="rId7"/>
    <p:sldLayoutId id="2147483685" r:id="rId8"/>
    <p:sldLayoutId id="2147483686" r:id="rId9"/>
  </p:sldLayoutIdLst>
  <p:hf hdr="0" dt="0"/>
  <p:txStyles>
    <p:titleStyle>
      <a:lvl1pPr algn="l" defTabSz="914400" rtl="0" eaLnBrk="1" latinLnBrk="0" hangingPunct="1">
        <a:spcBef>
          <a:spcPct val="0"/>
        </a:spcBef>
        <a:buNone/>
        <a:defRPr sz="2400" b="1" kern="1200">
          <a:solidFill>
            <a:srgbClr val="001484"/>
          </a:solidFill>
          <a:latin typeface="Century Gothic" pitchFamily="34" charset="0"/>
          <a:ea typeface="+mj-ea"/>
          <a:cs typeface="+mj-cs"/>
        </a:defRPr>
      </a:lvl1pPr>
    </p:titleStyle>
    <p:bodyStyle>
      <a:lvl1pPr marL="0" indent="0" algn="l" defTabSz="914400" rtl="0" eaLnBrk="1" latinLnBrk="0" hangingPunct="1">
        <a:spcBef>
          <a:spcPts val="300"/>
        </a:spcBef>
        <a:buFont typeface="Arial" pitchFamily="34" charset="0"/>
        <a:buNone/>
        <a:defRPr sz="1600" b="1" kern="1200">
          <a:solidFill>
            <a:schemeClr val="tx1"/>
          </a:solidFill>
          <a:latin typeface="Century Gothic" pitchFamily="34" charset="0"/>
          <a:ea typeface="+mn-ea"/>
          <a:cs typeface="+mn-cs"/>
        </a:defRPr>
      </a:lvl1pPr>
      <a:lvl2pPr marL="180000" indent="-180000" algn="l" defTabSz="914400" rtl="0" eaLnBrk="1" latinLnBrk="0" hangingPunct="1">
        <a:spcBef>
          <a:spcPts val="300"/>
        </a:spcBef>
        <a:buClr>
          <a:srgbClr val="002060"/>
        </a:buClr>
        <a:buFontTx/>
        <a:buBlip>
          <a:blip r:embed="rId20"/>
        </a:buBlip>
        <a:defRPr sz="1600" kern="1200">
          <a:solidFill>
            <a:schemeClr val="tx1"/>
          </a:solidFill>
          <a:latin typeface="Century Gothic" pitchFamily="34" charset="0"/>
          <a:ea typeface="+mn-ea"/>
          <a:cs typeface="+mn-cs"/>
        </a:defRPr>
      </a:lvl2pPr>
      <a:lvl3pPr marL="360000" indent="-180000" algn="l" defTabSz="914400" rtl="0" eaLnBrk="1" latinLnBrk="0" hangingPunct="1">
        <a:spcBef>
          <a:spcPts val="300"/>
        </a:spcBef>
        <a:buClr>
          <a:schemeClr val="accent3"/>
        </a:buClr>
        <a:buFont typeface="Arial" pitchFamily="34" charset="0"/>
        <a:buChar char="•"/>
        <a:defRPr lang="en-US" sz="1600" kern="1200" dirty="0" smtClean="0">
          <a:solidFill>
            <a:schemeClr val="tx1"/>
          </a:solidFill>
          <a:latin typeface="Century Gothic" pitchFamily="34" charset="0"/>
          <a:ea typeface="+mn-ea"/>
          <a:cs typeface="+mn-cs"/>
        </a:defRPr>
      </a:lvl3pPr>
      <a:lvl4pPr marL="540000" indent="-180000" algn="l" defTabSz="914400" rtl="0" eaLnBrk="1" latinLnBrk="0" hangingPunct="1">
        <a:spcBef>
          <a:spcPts val="300"/>
        </a:spcBef>
        <a:buClr>
          <a:schemeClr val="accent3"/>
        </a:buClr>
        <a:buFont typeface="Arial" pitchFamily="34" charset="0"/>
        <a:buChar char="–"/>
        <a:defRPr sz="1600" kern="1200">
          <a:solidFill>
            <a:schemeClr val="tx1"/>
          </a:solidFill>
          <a:latin typeface="Century Gothic" pitchFamily="34" charset="0"/>
          <a:ea typeface="+mn-ea"/>
          <a:cs typeface="+mn-cs"/>
        </a:defRPr>
      </a:lvl4pPr>
      <a:lvl5pPr marL="1800000" indent="-1800000" algn="l" defTabSz="914400" rtl="0" eaLnBrk="1" latinLnBrk="0" hangingPunct="1">
        <a:spcBef>
          <a:spcPts val="300"/>
        </a:spcBef>
        <a:buFont typeface="Arial" pitchFamily="34" charset="0"/>
        <a:buNone/>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reeform 5"/>
          <p:cNvSpPr>
            <a:spLocks/>
          </p:cNvSpPr>
          <p:nvPr/>
        </p:nvSpPr>
        <p:spPr bwMode="auto">
          <a:xfrm>
            <a:off x="6090631" y="3632201"/>
            <a:ext cx="6111952" cy="3243263"/>
          </a:xfrm>
          <a:custGeom>
            <a:avLst/>
            <a:gdLst>
              <a:gd name="T0" fmla="*/ 0 w 2007"/>
              <a:gd name="T1" fmla="*/ 1420 h 1420"/>
              <a:gd name="T2" fmla="*/ 2007 w 2007"/>
              <a:gd name="T3" fmla="*/ 0 h 1420"/>
              <a:gd name="T4" fmla="*/ 2007 w 2007"/>
              <a:gd name="T5" fmla="*/ 1420 h 1420"/>
              <a:gd name="T6" fmla="*/ 0 w 2007"/>
              <a:gd name="T7" fmla="*/ 1420 h 1420"/>
            </a:gdLst>
            <a:ahLst/>
            <a:cxnLst>
              <a:cxn ang="0">
                <a:pos x="T0" y="T1"/>
              </a:cxn>
              <a:cxn ang="0">
                <a:pos x="T2" y="T3"/>
              </a:cxn>
              <a:cxn ang="0">
                <a:pos x="T4" y="T5"/>
              </a:cxn>
              <a:cxn ang="0">
                <a:pos x="T6" y="T7"/>
              </a:cxn>
            </a:cxnLst>
            <a:rect l="0" t="0" r="r" b="b"/>
            <a:pathLst>
              <a:path w="2007" h="1420">
                <a:moveTo>
                  <a:pt x="0" y="1420"/>
                </a:moveTo>
                <a:lnTo>
                  <a:pt x="2007" y="0"/>
                </a:lnTo>
                <a:lnTo>
                  <a:pt x="2007" y="1420"/>
                </a:lnTo>
                <a:lnTo>
                  <a:pt x="0" y="1420"/>
                </a:lnTo>
                <a:close/>
              </a:path>
            </a:pathLst>
          </a:custGeom>
          <a:solidFill>
            <a:srgbClr val="B2D235"/>
          </a:solidFill>
          <a:ln>
            <a:noFill/>
          </a:ln>
        </p:spPr>
        <p:txBody>
          <a:bodyPr vert="horz" wrap="square" lIns="91440" tIns="45720" rIns="91440" bIns="45720" numCol="1" anchor="t" anchorCtr="0" compatLnSpc="1">
            <a:prstTxWarp prst="textNoShape">
              <a:avLst/>
            </a:prstTxWarp>
          </a:bodyPr>
          <a:lstStyle/>
          <a:p>
            <a:endParaRPr lang="en-ZA" sz="1800" dirty="0">
              <a:solidFill>
                <a:prstClr val="black"/>
              </a:solidFill>
            </a:endParaRPr>
          </a:p>
        </p:txBody>
      </p:sp>
      <p:sp>
        <p:nvSpPr>
          <p:cNvPr id="3" name="Rectangle 2"/>
          <p:cNvSpPr/>
          <p:nvPr/>
        </p:nvSpPr>
        <p:spPr>
          <a:xfrm>
            <a:off x="0" y="0"/>
            <a:ext cx="12193085" cy="6858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 fmla="*/ 0 w 9144000"/>
              <a:gd name="connsiteY0" fmla="*/ 0 h 6858000"/>
              <a:gd name="connsiteX1" fmla="*/ 9144000 w 9144000"/>
              <a:gd name="connsiteY1" fmla="*/ 0 h 6858000"/>
              <a:gd name="connsiteX2" fmla="*/ 9144000 w 9144000"/>
              <a:gd name="connsiteY2" fmla="*/ 5731933 h 6858000"/>
              <a:gd name="connsiteX3" fmla="*/ 9144000 w 9144000"/>
              <a:gd name="connsiteY3" fmla="*/ 6858000 h 6858000"/>
              <a:gd name="connsiteX4" fmla="*/ 0 w 9144000"/>
              <a:gd name="connsiteY4" fmla="*/ 6858000 h 6858000"/>
              <a:gd name="connsiteX5" fmla="*/ 0 w 9144000"/>
              <a:gd name="connsiteY5" fmla="*/ 0 h 6858000"/>
              <a:gd name="connsiteX0" fmla="*/ 0 w 9144000"/>
              <a:gd name="connsiteY0" fmla="*/ 0 h 6858000"/>
              <a:gd name="connsiteX1" fmla="*/ 9144000 w 9144000"/>
              <a:gd name="connsiteY1" fmla="*/ 0 h 6858000"/>
              <a:gd name="connsiteX2" fmla="*/ 9144000 w 9144000"/>
              <a:gd name="connsiteY2" fmla="*/ 5731933 h 6858000"/>
              <a:gd name="connsiteX3" fmla="*/ 9144000 w 9144000"/>
              <a:gd name="connsiteY3" fmla="*/ 5731933 h 6858000"/>
              <a:gd name="connsiteX4" fmla="*/ 9144000 w 9144000"/>
              <a:gd name="connsiteY4" fmla="*/ 6858000 h 6858000"/>
              <a:gd name="connsiteX5" fmla="*/ 0 w 9144000"/>
              <a:gd name="connsiteY5" fmla="*/ 6858000 h 6858000"/>
              <a:gd name="connsiteX6" fmla="*/ 0 w 9144000"/>
              <a:gd name="connsiteY6" fmla="*/ 0 h 6858000"/>
              <a:gd name="connsiteX0" fmla="*/ 0 w 9144000"/>
              <a:gd name="connsiteY0" fmla="*/ 0 h 6858000"/>
              <a:gd name="connsiteX1" fmla="*/ 9144000 w 9144000"/>
              <a:gd name="connsiteY1" fmla="*/ 0 h 6858000"/>
              <a:gd name="connsiteX2" fmla="*/ 9144000 w 9144000"/>
              <a:gd name="connsiteY2" fmla="*/ 5731933 h 6858000"/>
              <a:gd name="connsiteX3" fmla="*/ 9144000 w 9144000"/>
              <a:gd name="connsiteY3" fmla="*/ 5731933 h 6858000"/>
              <a:gd name="connsiteX4" fmla="*/ 3979333 w 9144000"/>
              <a:gd name="connsiteY4" fmla="*/ 6858000 h 6858000"/>
              <a:gd name="connsiteX5" fmla="*/ 0 w 9144000"/>
              <a:gd name="connsiteY5" fmla="*/ 6858000 h 6858000"/>
              <a:gd name="connsiteX6" fmla="*/ 0 w 9144000"/>
              <a:gd name="connsiteY6" fmla="*/ 0 h 6858000"/>
              <a:gd name="connsiteX0" fmla="*/ 0 w 9144000"/>
              <a:gd name="connsiteY0" fmla="*/ 0 h 6858000"/>
              <a:gd name="connsiteX1" fmla="*/ 9144000 w 9144000"/>
              <a:gd name="connsiteY1" fmla="*/ 0 h 6858000"/>
              <a:gd name="connsiteX2" fmla="*/ 9144000 w 9144000"/>
              <a:gd name="connsiteY2" fmla="*/ 5731933 h 6858000"/>
              <a:gd name="connsiteX3" fmla="*/ 9144000 w 9144000"/>
              <a:gd name="connsiteY3" fmla="*/ 5731933 h 6858000"/>
              <a:gd name="connsiteX4" fmla="*/ 3979333 w 9144000"/>
              <a:gd name="connsiteY4" fmla="*/ 6858000 h 6858000"/>
              <a:gd name="connsiteX5" fmla="*/ 0 w 9144000"/>
              <a:gd name="connsiteY5" fmla="*/ 6858000 h 6858000"/>
              <a:gd name="connsiteX6" fmla="*/ 0 w 9144000"/>
              <a:gd name="connsiteY6" fmla="*/ 0 h 6858000"/>
              <a:gd name="connsiteX0" fmla="*/ 0 w 9152467"/>
              <a:gd name="connsiteY0" fmla="*/ 0 h 6858000"/>
              <a:gd name="connsiteX1" fmla="*/ 9144000 w 9152467"/>
              <a:gd name="connsiteY1" fmla="*/ 0 h 6858000"/>
              <a:gd name="connsiteX2" fmla="*/ 9144000 w 9152467"/>
              <a:gd name="connsiteY2" fmla="*/ 5731933 h 6858000"/>
              <a:gd name="connsiteX3" fmla="*/ 9152467 w 9152467"/>
              <a:gd name="connsiteY3" fmla="*/ 4174067 h 6858000"/>
              <a:gd name="connsiteX4" fmla="*/ 3979333 w 9152467"/>
              <a:gd name="connsiteY4" fmla="*/ 6858000 h 6858000"/>
              <a:gd name="connsiteX5" fmla="*/ 0 w 9152467"/>
              <a:gd name="connsiteY5" fmla="*/ 6858000 h 6858000"/>
              <a:gd name="connsiteX6" fmla="*/ 0 w 9152467"/>
              <a:gd name="connsiteY6" fmla="*/ 0 h 6858000"/>
              <a:gd name="connsiteX0" fmla="*/ 0 w 9152467"/>
              <a:gd name="connsiteY0" fmla="*/ 0 h 6858000"/>
              <a:gd name="connsiteX1" fmla="*/ 9144000 w 9152467"/>
              <a:gd name="connsiteY1" fmla="*/ 0 h 6858000"/>
              <a:gd name="connsiteX2" fmla="*/ 9144000 w 9152467"/>
              <a:gd name="connsiteY2" fmla="*/ 5731933 h 6858000"/>
              <a:gd name="connsiteX3" fmla="*/ 9152467 w 9152467"/>
              <a:gd name="connsiteY3" fmla="*/ 4174067 h 6858000"/>
              <a:gd name="connsiteX4" fmla="*/ 3979333 w 9152467"/>
              <a:gd name="connsiteY4" fmla="*/ 6858000 h 6858000"/>
              <a:gd name="connsiteX5" fmla="*/ 0 w 9152467"/>
              <a:gd name="connsiteY5" fmla="*/ 6858000 h 6858000"/>
              <a:gd name="connsiteX6" fmla="*/ 0 w 9152467"/>
              <a:gd name="connsiteY6" fmla="*/ 0 h 6858000"/>
              <a:gd name="connsiteX0" fmla="*/ 0 w 9152467"/>
              <a:gd name="connsiteY0" fmla="*/ 0 h 6858000"/>
              <a:gd name="connsiteX1" fmla="*/ 9144000 w 9152467"/>
              <a:gd name="connsiteY1" fmla="*/ 0 h 6858000"/>
              <a:gd name="connsiteX2" fmla="*/ 9144000 w 9152467"/>
              <a:gd name="connsiteY2" fmla="*/ 5731933 h 6858000"/>
              <a:gd name="connsiteX3" fmla="*/ 9152467 w 9152467"/>
              <a:gd name="connsiteY3" fmla="*/ 4174067 h 6858000"/>
              <a:gd name="connsiteX4" fmla="*/ 3979333 w 9152467"/>
              <a:gd name="connsiteY4" fmla="*/ 6858000 h 6858000"/>
              <a:gd name="connsiteX5" fmla="*/ 0 w 9152467"/>
              <a:gd name="connsiteY5" fmla="*/ 6858000 h 6858000"/>
              <a:gd name="connsiteX6" fmla="*/ 0 w 9152467"/>
              <a:gd name="connsiteY6" fmla="*/ 0 h 6858000"/>
              <a:gd name="connsiteX0" fmla="*/ 0 w 9152467"/>
              <a:gd name="connsiteY0" fmla="*/ 0 h 6858000"/>
              <a:gd name="connsiteX1" fmla="*/ 9144000 w 9152467"/>
              <a:gd name="connsiteY1" fmla="*/ 0 h 6858000"/>
              <a:gd name="connsiteX2" fmla="*/ 9144000 w 9152467"/>
              <a:gd name="connsiteY2" fmla="*/ 5731933 h 6858000"/>
              <a:gd name="connsiteX3" fmla="*/ 9152467 w 9152467"/>
              <a:gd name="connsiteY3" fmla="*/ 4174067 h 6858000"/>
              <a:gd name="connsiteX4" fmla="*/ 3979333 w 9152467"/>
              <a:gd name="connsiteY4" fmla="*/ 6858000 h 6858000"/>
              <a:gd name="connsiteX5" fmla="*/ 0 w 9152467"/>
              <a:gd name="connsiteY5" fmla="*/ 6858000 h 6858000"/>
              <a:gd name="connsiteX6" fmla="*/ 0 w 9152467"/>
              <a:gd name="connsiteY6" fmla="*/ 0 h 6858000"/>
              <a:gd name="connsiteX0" fmla="*/ 0 w 9152467"/>
              <a:gd name="connsiteY0" fmla="*/ 0 h 6858000"/>
              <a:gd name="connsiteX1" fmla="*/ 9144000 w 9152467"/>
              <a:gd name="connsiteY1" fmla="*/ 0 h 6858000"/>
              <a:gd name="connsiteX2" fmla="*/ 9144000 w 9152467"/>
              <a:gd name="connsiteY2" fmla="*/ 5731933 h 6858000"/>
              <a:gd name="connsiteX3" fmla="*/ 9152467 w 9152467"/>
              <a:gd name="connsiteY3" fmla="*/ 4174067 h 6858000"/>
              <a:gd name="connsiteX4" fmla="*/ 3979333 w 9152467"/>
              <a:gd name="connsiteY4" fmla="*/ 6858000 h 6858000"/>
              <a:gd name="connsiteX5" fmla="*/ 0 w 9152467"/>
              <a:gd name="connsiteY5" fmla="*/ 6858000 h 6858000"/>
              <a:gd name="connsiteX6" fmla="*/ 0 w 9152467"/>
              <a:gd name="connsiteY6" fmla="*/ 0 h 6858000"/>
              <a:gd name="connsiteX0" fmla="*/ 0 w 9152467"/>
              <a:gd name="connsiteY0" fmla="*/ 0 h 6858000"/>
              <a:gd name="connsiteX1" fmla="*/ 9144000 w 9152467"/>
              <a:gd name="connsiteY1" fmla="*/ 0 h 6858000"/>
              <a:gd name="connsiteX2" fmla="*/ 9144000 w 9152467"/>
              <a:gd name="connsiteY2" fmla="*/ 5731933 h 6858000"/>
              <a:gd name="connsiteX3" fmla="*/ 9152467 w 9152467"/>
              <a:gd name="connsiteY3" fmla="*/ 4174067 h 6858000"/>
              <a:gd name="connsiteX4" fmla="*/ 3979333 w 9152467"/>
              <a:gd name="connsiteY4" fmla="*/ 6858000 h 6858000"/>
              <a:gd name="connsiteX5" fmla="*/ 0 w 9152467"/>
              <a:gd name="connsiteY5" fmla="*/ 6858000 h 6858000"/>
              <a:gd name="connsiteX6" fmla="*/ 0 w 9152467"/>
              <a:gd name="connsiteY6" fmla="*/ 0 h 6858000"/>
              <a:gd name="connsiteX0" fmla="*/ 0 w 9152467"/>
              <a:gd name="connsiteY0" fmla="*/ 0 h 6858000"/>
              <a:gd name="connsiteX1" fmla="*/ 9144000 w 9152467"/>
              <a:gd name="connsiteY1" fmla="*/ 0 h 6858000"/>
              <a:gd name="connsiteX2" fmla="*/ 9144000 w 9152467"/>
              <a:gd name="connsiteY2" fmla="*/ 5731933 h 6858000"/>
              <a:gd name="connsiteX3" fmla="*/ 9152467 w 9152467"/>
              <a:gd name="connsiteY3" fmla="*/ 4174067 h 6858000"/>
              <a:gd name="connsiteX4" fmla="*/ 3979333 w 9152467"/>
              <a:gd name="connsiteY4" fmla="*/ 6858000 h 6858000"/>
              <a:gd name="connsiteX5" fmla="*/ 0 w 9152467"/>
              <a:gd name="connsiteY5" fmla="*/ 6858000 h 6858000"/>
              <a:gd name="connsiteX6" fmla="*/ 0 w 9152467"/>
              <a:gd name="connsiteY6" fmla="*/ 0 h 6858000"/>
              <a:gd name="connsiteX0" fmla="*/ 0 w 9152467"/>
              <a:gd name="connsiteY0" fmla="*/ 0 h 6858000"/>
              <a:gd name="connsiteX1" fmla="*/ 9144000 w 9152467"/>
              <a:gd name="connsiteY1" fmla="*/ 0 h 6858000"/>
              <a:gd name="connsiteX2" fmla="*/ 9144000 w 9152467"/>
              <a:gd name="connsiteY2" fmla="*/ 5731933 h 6858000"/>
              <a:gd name="connsiteX3" fmla="*/ 9152467 w 9152467"/>
              <a:gd name="connsiteY3" fmla="*/ 4174067 h 6858000"/>
              <a:gd name="connsiteX4" fmla="*/ 3979333 w 9152467"/>
              <a:gd name="connsiteY4" fmla="*/ 6858000 h 6858000"/>
              <a:gd name="connsiteX5" fmla="*/ 0 w 9152467"/>
              <a:gd name="connsiteY5" fmla="*/ 6858000 h 6858000"/>
              <a:gd name="connsiteX6" fmla="*/ 0 w 9152467"/>
              <a:gd name="connsiteY6" fmla="*/ 0 h 6858000"/>
              <a:gd name="connsiteX0" fmla="*/ 0 w 10422471"/>
              <a:gd name="connsiteY0" fmla="*/ 0 h 6858000"/>
              <a:gd name="connsiteX1" fmla="*/ 9144000 w 10422471"/>
              <a:gd name="connsiteY1" fmla="*/ 0 h 6858000"/>
              <a:gd name="connsiteX2" fmla="*/ 10422467 w 10422471"/>
              <a:gd name="connsiteY2" fmla="*/ 4199466 h 6858000"/>
              <a:gd name="connsiteX3" fmla="*/ 9152467 w 10422471"/>
              <a:gd name="connsiteY3" fmla="*/ 4174067 h 6858000"/>
              <a:gd name="connsiteX4" fmla="*/ 3979333 w 10422471"/>
              <a:gd name="connsiteY4" fmla="*/ 6858000 h 6858000"/>
              <a:gd name="connsiteX5" fmla="*/ 0 w 10422471"/>
              <a:gd name="connsiteY5" fmla="*/ 6858000 h 6858000"/>
              <a:gd name="connsiteX6" fmla="*/ 0 w 10422471"/>
              <a:gd name="connsiteY6" fmla="*/ 0 h 6858000"/>
              <a:gd name="connsiteX0" fmla="*/ 0 w 9152467"/>
              <a:gd name="connsiteY0" fmla="*/ 0 h 6858000"/>
              <a:gd name="connsiteX1" fmla="*/ 9144000 w 9152467"/>
              <a:gd name="connsiteY1" fmla="*/ 0 h 6858000"/>
              <a:gd name="connsiteX2" fmla="*/ 9152467 w 9152467"/>
              <a:gd name="connsiteY2" fmla="*/ 4174067 h 6858000"/>
              <a:gd name="connsiteX3" fmla="*/ 3979333 w 9152467"/>
              <a:gd name="connsiteY3" fmla="*/ 6858000 h 6858000"/>
              <a:gd name="connsiteX4" fmla="*/ 0 w 9152467"/>
              <a:gd name="connsiteY4" fmla="*/ 6858000 h 6858000"/>
              <a:gd name="connsiteX5" fmla="*/ 0 w 9152467"/>
              <a:gd name="connsiteY5" fmla="*/ 0 h 6858000"/>
              <a:gd name="connsiteX0" fmla="*/ 0 w 9152467"/>
              <a:gd name="connsiteY0" fmla="*/ 0 h 6858000"/>
              <a:gd name="connsiteX1" fmla="*/ 9144000 w 9152467"/>
              <a:gd name="connsiteY1" fmla="*/ 0 h 6858000"/>
              <a:gd name="connsiteX2" fmla="*/ 9152467 w 9152467"/>
              <a:gd name="connsiteY2" fmla="*/ 4174067 h 6858000"/>
              <a:gd name="connsiteX3" fmla="*/ 5130800 w 9152467"/>
              <a:gd name="connsiteY3" fmla="*/ 6849533 h 6858000"/>
              <a:gd name="connsiteX4" fmla="*/ 0 w 9152467"/>
              <a:gd name="connsiteY4" fmla="*/ 6858000 h 6858000"/>
              <a:gd name="connsiteX5" fmla="*/ 0 w 9152467"/>
              <a:gd name="connsiteY5" fmla="*/ 0 h 6858000"/>
              <a:gd name="connsiteX0" fmla="*/ 0 w 9144814"/>
              <a:gd name="connsiteY0" fmla="*/ 0 h 6858000"/>
              <a:gd name="connsiteX1" fmla="*/ 9144000 w 9144814"/>
              <a:gd name="connsiteY1" fmla="*/ 0 h 6858000"/>
              <a:gd name="connsiteX2" fmla="*/ 9144000 w 9144814"/>
              <a:gd name="connsiteY2" fmla="*/ 4021667 h 6858000"/>
              <a:gd name="connsiteX3" fmla="*/ 5130800 w 9144814"/>
              <a:gd name="connsiteY3" fmla="*/ 6849533 h 6858000"/>
              <a:gd name="connsiteX4" fmla="*/ 0 w 9144814"/>
              <a:gd name="connsiteY4" fmla="*/ 6858000 h 6858000"/>
              <a:gd name="connsiteX5" fmla="*/ 0 w 9144814"/>
              <a:gd name="connsiteY5" fmla="*/ 0 h 6858000"/>
              <a:gd name="connsiteX0" fmla="*/ 0 w 9144814"/>
              <a:gd name="connsiteY0" fmla="*/ 0 h 6858000"/>
              <a:gd name="connsiteX1" fmla="*/ 9144000 w 9144814"/>
              <a:gd name="connsiteY1" fmla="*/ 0 h 6858000"/>
              <a:gd name="connsiteX2" fmla="*/ 9144000 w 9144814"/>
              <a:gd name="connsiteY2" fmla="*/ 3022600 h 6858000"/>
              <a:gd name="connsiteX3" fmla="*/ 5130800 w 9144814"/>
              <a:gd name="connsiteY3" fmla="*/ 6849533 h 6858000"/>
              <a:gd name="connsiteX4" fmla="*/ 0 w 9144814"/>
              <a:gd name="connsiteY4" fmla="*/ 6858000 h 6858000"/>
              <a:gd name="connsiteX5" fmla="*/ 0 w 9144814"/>
              <a:gd name="connsiteY5" fmla="*/ 0 h 6858000"/>
              <a:gd name="connsiteX0" fmla="*/ 0 w 9144814"/>
              <a:gd name="connsiteY0" fmla="*/ 0 h 6858000"/>
              <a:gd name="connsiteX1" fmla="*/ 9144000 w 9144814"/>
              <a:gd name="connsiteY1" fmla="*/ 0 h 6858000"/>
              <a:gd name="connsiteX2" fmla="*/ 9144000 w 9144814"/>
              <a:gd name="connsiteY2" fmla="*/ 3022600 h 6858000"/>
              <a:gd name="connsiteX3" fmla="*/ 5130800 w 9144814"/>
              <a:gd name="connsiteY3" fmla="*/ 6849533 h 6858000"/>
              <a:gd name="connsiteX4" fmla="*/ 0 w 9144814"/>
              <a:gd name="connsiteY4" fmla="*/ 6858000 h 6858000"/>
              <a:gd name="connsiteX5" fmla="*/ 0 w 9144814"/>
              <a:gd name="connsiteY5" fmla="*/ 0 h 6858000"/>
              <a:gd name="connsiteX0" fmla="*/ 0 w 9144814"/>
              <a:gd name="connsiteY0" fmla="*/ 0 h 6858000"/>
              <a:gd name="connsiteX1" fmla="*/ 9144000 w 9144814"/>
              <a:gd name="connsiteY1" fmla="*/ 0 h 6858000"/>
              <a:gd name="connsiteX2" fmla="*/ 9144000 w 9144814"/>
              <a:gd name="connsiteY2" fmla="*/ 3022600 h 6858000"/>
              <a:gd name="connsiteX3" fmla="*/ 3793067 w 9144814"/>
              <a:gd name="connsiteY3" fmla="*/ 6849533 h 6858000"/>
              <a:gd name="connsiteX4" fmla="*/ 0 w 9144814"/>
              <a:gd name="connsiteY4" fmla="*/ 6858000 h 6858000"/>
              <a:gd name="connsiteX5" fmla="*/ 0 w 9144814"/>
              <a:gd name="connsiteY5" fmla="*/ 0 h 6858000"/>
              <a:gd name="connsiteX0" fmla="*/ 0 w 9144814"/>
              <a:gd name="connsiteY0" fmla="*/ 0 h 6858000"/>
              <a:gd name="connsiteX1" fmla="*/ 9144000 w 9144814"/>
              <a:gd name="connsiteY1" fmla="*/ 0 h 6858000"/>
              <a:gd name="connsiteX2" fmla="*/ 9144000 w 9144814"/>
              <a:gd name="connsiteY2" fmla="*/ 3048000 h 6858000"/>
              <a:gd name="connsiteX3" fmla="*/ 3793067 w 9144814"/>
              <a:gd name="connsiteY3" fmla="*/ 6849533 h 6858000"/>
              <a:gd name="connsiteX4" fmla="*/ 0 w 9144814"/>
              <a:gd name="connsiteY4" fmla="*/ 6858000 h 6858000"/>
              <a:gd name="connsiteX5" fmla="*/ 0 w 9144814"/>
              <a:gd name="connsiteY5" fmla="*/ 0 h 6858000"/>
              <a:gd name="connsiteX0" fmla="*/ 0 w 9144814"/>
              <a:gd name="connsiteY0" fmla="*/ 0 h 6858000"/>
              <a:gd name="connsiteX1" fmla="*/ 9144000 w 9144814"/>
              <a:gd name="connsiteY1" fmla="*/ 0 h 6858000"/>
              <a:gd name="connsiteX2" fmla="*/ 9144000 w 9144814"/>
              <a:gd name="connsiteY2" fmla="*/ 3361267 h 6858000"/>
              <a:gd name="connsiteX3" fmla="*/ 3793067 w 9144814"/>
              <a:gd name="connsiteY3" fmla="*/ 6849533 h 6858000"/>
              <a:gd name="connsiteX4" fmla="*/ 0 w 9144814"/>
              <a:gd name="connsiteY4" fmla="*/ 6858000 h 6858000"/>
              <a:gd name="connsiteX5" fmla="*/ 0 w 9144814"/>
              <a:gd name="connsiteY5" fmla="*/ 0 h 6858000"/>
              <a:gd name="connsiteX0" fmla="*/ 0 w 9144814"/>
              <a:gd name="connsiteY0" fmla="*/ 0 h 6858000"/>
              <a:gd name="connsiteX1" fmla="*/ 9144000 w 9144814"/>
              <a:gd name="connsiteY1" fmla="*/ 0 h 6858000"/>
              <a:gd name="connsiteX2" fmla="*/ 9144000 w 9144814"/>
              <a:gd name="connsiteY2" fmla="*/ 3361267 h 6858000"/>
              <a:gd name="connsiteX3" fmla="*/ 3793067 w 9144814"/>
              <a:gd name="connsiteY3" fmla="*/ 6849533 h 6858000"/>
              <a:gd name="connsiteX4" fmla="*/ 0 w 9144814"/>
              <a:gd name="connsiteY4" fmla="*/ 6858000 h 6858000"/>
              <a:gd name="connsiteX5" fmla="*/ 0 w 9144814"/>
              <a:gd name="connsiteY5" fmla="*/ 0 h 6858000"/>
              <a:gd name="connsiteX0" fmla="*/ 0 w 9144814"/>
              <a:gd name="connsiteY0" fmla="*/ 0 h 6858000"/>
              <a:gd name="connsiteX1" fmla="*/ 9144000 w 9144814"/>
              <a:gd name="connsiteY1" fmla="*/ 0 h 6858000"/>
              <a:gd name="connsiteX2" fmla="*/ 9144000 w 9144814"/>
              <a:gd name="connsiteY2" fmla="*/ 3361267 h 6858000"/>
              <a:gd name="connsiteX3" fmla="*/ 4157134 w 9144814"/>
              <a:gd name="connsiteY3" fmla="*/ 6858000 h 6858000"/>
              <a:gd name="connsiteX4" fmla="*/ 0 w 9144814"/>
              <a:gd name="connsiteY4" fmla="*/ 6858000 h 6858000"/>
              <a:gd name="connsiteX5" fmla="*/ 0 w 9144814"/>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814" h="6858000">
                <a:moveTo>
                  <a:pt x="0" y="0"/>
                </a:moveTo>
                <a:lnTo>
                  <a:pt x="9144000" y="0"/>
                </a:lnTo>
                <a:cubicBezTo>
                  <a:pt x="9146822" y="1391356"/>
                  <a:pt x="9141178" y="1969911"/>
                  <a:pt x="9144000" y="3361267"/>
                </a:cubicBezTo>
                <a:lnTo>
                  <a:pt x="4157134" y="6858000"/>
                </a:lnTo>
                <a:lnTo>
                  <a:pt x="0" y="6858000"/>
                </a:lnTo>
                <a:lnTo>
                  <a:pt x="0" y="0"/>
                </a:lnTo>
                <a:close/>
              </a:path>
            </a:pathLst>
          </a:custGeom>
          <a:blipFill dpi="0" rotWithShape="1">
            <a:blip r:embed="rId5"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dirty="0">
              <a:solidFill>
                <a:prstClr val="white"/>
              </a:solidFill>
            </a:endParaRPr>
          </a:p>
        </p:txBody>
      </p:sp>
      <p:sp>
        <p:nvSpPr>
          <p:cNvPr id="30" name="TextBox 29"/>
          <p:cNvSpPr txBox="1"/>
          <p:nvPr/>
        </p:nvSpPr>
        <p:spPr>
          <a:xfrm>
            <a:off x="8413688" y="5570113"/>
            <a:ext cx="3778313" cy="579646"/>
          </a:xfrm>
          <a:prstGeom prst="rect">
            <a:avLst/>
          </a:prstGeom>
          <a:noFill/>
        </p:spPr>
        <p:txBody>
          <a:bodyPr wrap="square" rtlCol="0">
            <a:spAutoFit/>
          </a:bodyPr>
          <a:lstStyle/>
          <a:p>
            <a:pPr algn="ctr">
              <a:lnSpc>
                <a:spcPts val="3800"/>
              </a:lnSpc>
            </a:pPr>
            <a:r>
              <a:rPr lang="en-ZA" sz="3400" dirty="0">
                <a:solidFill>
                  <a:srgbClr val="005B7F"/>
                </a:solidFill>
                <a:latin typeface="Gill Sans MT" panose="020B0502020104020203" pitchFamily="34" charset="0"/>
              </a:rPr>
              <a:t>Thank you.</a:t>
            </a:r>
            <a:endParaRPr lang="en-ZA" sz="3400" dirty="0">
              <a:solidFill>
                <a:srgbClr val="005B7F"/>
              </a:solidFill>
            </a:endParaRPr>
          </a:p>
        </p:txBody>
      </p:sp>
    </p:spTree>
    <p:extLst>
      <p:ext uri="{BB962C8B-B14F-4D97-AF65-F5344CB8AC3E}">
        <p14:creationId xmlns:p14="http://schemas.microsoft.com/office/powerpoint/2010/main" val="71556922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9.xml"/><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9.xml"/><Relationship Id="rId7" Type="http://schemas.openxmlformats.org/officeDocument/2006/relationships/image" Target="../media/image1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1.png"/><Relationship Id="rId5" Type="http://schemas.openxmlformats.org/officeDocument/2006/relationships/hyperlink" Target="mailto:wcbaregulations@capenature.co.za"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3.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jpg"/><Relationship Id="rId3" Type="http://schemas.openxmlformats.org/officeDocument/2006/relationships/slideLayout" Target="../slideLayouts/slideLayout9.xml"/><Relationship Id="rId7" Type="http://schemas.openxmlformats.org/officeDocument/2006/relationships/image" Target="../media/image16.jpg"/><Relationship Id="rId12" Type="http://schemas.openxmlformats.org/officeDocument/2006/relationships/image" Target="../media/image21.jpg"/><Relationship Id="rId17" Type="http://schemas.openxmlformats.org/officeDocument/2006/relationships/image" Target="../media/image26.JPG"/><Relationship Id="rId2" Type="http://schemas.openxmlformats.org/officeDocument/2006/relationships/audio" Target="../media/media16.m4a"/><Relationship Id="rId16" Type="http://schemas.openxmlformats.org/officeDocument/2006/relationships/image" Target="../media/image25.png"/><Relationship Id="rId1" Type="http://schemas.microsoft.com/office/2007/relationships/media" Target="../media/media16.m4a"/><Relationship Id="rId6" Type="http://schemas.openxmlformats.org/officeDocument/2006/relationships/image" Target="../media/image10.png"/><Relationship Id="rId11" Type="http://schemas.openxmlformats.org/officeDocument/2006/relationships/image" Target="../media/image20.JPG"/><Relationship Id="rId5" Type="http://schemas.openxmlformats.org/officeDocument/2006/relationships/image" Target="../media/image11.png"/><Relationship Id="rId15" Type="http://schemas.openxmlformats.org/officeDocument/2006/relationships/image" Target="../media/image24.jpg"/><Relationship Id="rId10" Type="http://schemas.openxmlformats.org/officeDocument/2006/relationships/image" Target="../media/image19.png"/><Relationship Id="rId19" Type="http://schemas.openxmlformats.org/officeDocument/2006/relationships/image" Target="../media/image13.png"/><Relationship Id="rId4" Type="http://schemas.openxmlformats.org/officeDocument/2006/relationships/notesSlide" Target="../notesSlides/notesSlide15.xml"/><Relationship Id="rId9" Type="http://schemas.openxmlformats.org/officeDocument/2006/relationships/image" Target="../media/image18.jpg"/><Relationship Id="rId1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9.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9.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9.xml"/><Relationship Id="rId7" Type="http://schemas.openxmlformats.org/officeDocument/2006/relationships/image" Target="../media/image14.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p:cNvSpPr>
            <a:spLocks noGrp="1"/>
          </p:cNvSpPr>
          <p:nvPr>
            <p:ph type="subTitle" idx="1"/>
          </p:nvPr>
        </p:nvSpPr>
        <p:spPr>
          <a:xfrm>
            <a:off x="7883" y="3170127"/>
            <a:ext cx="4453304" cy="1126207"/>
          </a:xfrm>
        </p:spPr>
        <p:txBody>
          <a:bodyPr>
            <a:normAutofit/>
          </a:bodyPr>
          <a:lstStyle/>
          <a:p>
            <a:pPr algn="ctr"/>
            <a:r>
              <a:rPr lang="en-US" sz="3600" b="1" dirty="0"/>
              <a:t>Western Cape Biodiversity Act</a:t>
            </a:r>
          </a:p>
        </p:txBody>
      </p:sp>
      <p:sp>
        <p:nvSpPr>
          <p:cNvPr id="12" name="TextBox 11"/>
          <p:cNvSpPr txBox="1"/>
          <p:nvPr/>
        </p:nvSpPr>
        <p:spPr>
          <a:xfrm>
            <a:off x="7740526" y="5788637"/>
            <a:ext cx="3828082" cy="646331"/>
          </a:xfrm>
          <a:prstGeom prst="rect">
            <a:avLst/>
          </a:prstGeom>
          <a:noFill/>
        </p:spPr>
        <p:txBody>
          <a:bodyPr wrap="square" rtlCol="0">
            <a:spAutoFit/>
          </a:bodyPr>
          <a:lstStyle/>
          <a:p>
            <a:pPr algn="r"/>
            <a:r>
              <a:rPr lang="en-ZA" dirty="0">
                <a:solidFill>
                  <a:schemeClr val="bg1"/>
                </a:solidFill>
              </a:rPr>
              <a:t>Marlene Laros and Coral Birss</a:t>
            </a:r>
          </a:p>
          <a:p>
            <a:pPr algn="r"/>
            <a:r>
              <a:rPr lang="en-ZA" dirty="0">
                <a:solidFill>
                  <a:schemeClr val="bg1"/>
                </a:solidFill>
              </a:rPr>
              <a:t>03 May 2023</a:t>
            </a:r>
          </a:p>
        </p:txBody>
      </p:sp>
      <p:sp>
        <p:nvSpPr>
          <p:cNvPr id="4" name="TextBox 3">
            <a:extLst>
              <a:ext uri="{FF2B5EF4-FFF2-40B4-BE49-F238E27FC236}">
                <a16:creationId xmlns:a16="http://schemas.microsoft.com/office/drawing/2014/main" id="{2E5602CD-A313-43E5-8AB4-3FEDB048D88F}"/>
              </a:ext>
            </a:extLst>
          </p:cNvPr>
          <p:cNvSpPr txBox="1"/>
          <p:nvPr/>
        </p:nvSpPr>
        <p:spPr>
          <a:xfrm>
            <a:off x="1729725" y="2303849"/>
            <a:ext cx="5164561" cy="646331"/>
          </a:xfrm>
          <a:prstGeom prst="rect">
            <a:avLst/>
          </a:prstGeom>
          <a:noFill/>
        </p:spPr>
        <p:txBody>
          <a:bodyPr wrap="square" rtlCol="0">
            <a:spAutoFit/>
          </a:bodyPr>
          <a:lstStyle/>
          <a:p>
            <a:pPr algn="r"/>
            <a:r>
              <a:rPr lang="en-ZA" dirty="0">
                <a:solidFill>
                  <a:schemeClr val="bg1"/>
                </a:solidFill>
              </a:rPr>
              <a:t>Department of Environmental Affairs and Development Planning</a:t>
            </a:r>
          </a:p>
        </p:txBody>
      </p:sp>
      <p:sp>
        <p:nvSpPr>
          <p:cNvPr id="5" name="Freeform: Shape 4">
            <a:extLst>
              <a:ext uri="{FF2B5EF4-FFF2-40B4-BE49-F238E27FC236}">
                <a16:creationId xmlns:a16="http://schemas.microsoft.com/office/drawing/2014/main" id="{7890ADF1-E89D-751B-696F-0C8FF2D108BF}"/>
              </a:ext>
            </a:extLst>
          </p:cNvPr>
          <p:cNvSpPr/>
          <p:nvPr/>
        </p:nvSpPr>
        <p:spPr>
          <a:xfrm>
            <a:off x="7883" y="1"/>
            <a:ext cx="12184117" cy="6878692"/>
          </a:xfrm>
          <a:custGeom>
            <a:avLst/>
            <a:gdLst>
              <a:gd name="connsiteX0" fmla="*/ 0 w 12194627"/>
              <a:gd name="connsiteY0" fmla="*/ 6842234 h 6850117"/>
              <a:gd name="connsiteX1" fmla="*/ 12194627 w 12194627"/>
              <a:gd name="connsiteY1" fmla="*/ 0 h 6850117"/>
              <a:gd name="connsiteX2" fmla="*/ 12186745 w 12194627"/>
              <a:gd name="connsiteY2" fmla="*/ 6850117 h 6850117"/>
              <a:gd name="connsiteX3" fmla="*/ 0 w 12194627"/>
              <a:gd name="connsiteY3" fmla="*/ 6842234 h 6850117"/>
            </a:gdLst>
            <a:ahLst/>
            <a:cxnLst>
              <a:cxn ang="0">
                <a:pos x="connsiteX0" y="connsiteY0"/>
              </a:cxn>
              <a:cxn ang="0">
                <a:pos x="connsiteX1" y="connsiteY1"/>
              </a:cxn>
              <a:cxn ang="0">
                <a:pos x="connsiteX2" y="connsiteY2"/>
              </a:cxn>
              <a:cxn ang="0">
                <a:pos x="connsiteX3" y="connsiteY3"/>
              </a:cxn>
            </a:cxnLst>
            <a:rect l="l" t="t" r="r" b="b"/>
            <a:pathLst>
              <a:path w="12194627" h="6850117">
                <a:moveTo>
                  <a:pt x="0" y="6842234"/>
                </a:moveTo>
                <a:lnTo>
                  <a:pt x="12194627" y="0"/>
                </a:lnTo>
                <a:cubicBezTo>
                  <a:pt x="12192000" y="2283372"/>
                  <a:pt x="12189372" y="4566745"/>
                  <a:pt x="12186745" y="6850117"/>
                </a:cubicBezTo>
                <a:lnTo>
                  <a:pt x="0" y="684223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pic>
        <p:nvPicPr>
          <p:cNvPr id="6" name="Picture 5">
            <a:extLst>
              <a:ext uri="{FF2B5EF4-FFF2-40B4-BE49-F238E27FC236}">
                <a16:creationId xmlns:a16="http://schemas.microsoft.com/office/drawing/2014/main" id="{06E3B67A-4120-54DC-FFC1-24036EBEDEFD}"/>
              </a:ext>
            </a:extLst>
          </p:cNvPr>
          <p:cNvPicPr>
            <a:picLocks noChangeAspect="1"/>
          </p:cNvPicPr>
          <p:nvPr/>
        </p:nvPicPr>
        <p:blipFill>
          <a:blip r:embed="rId5"/>
          <a:stretch>
            <a:fillRect/>
          </a:stretch>
        </p:blipFill>
        <p:spPr>
          <a:xfrm>
            <a:off x="5718434" y="5743101"/>
            <a:ext cx="5164561" cy="913729"/>
          </a:xfrm>
          <a:prstGeom prst="rect">
            <a:avLst/>
          </a:prstGeom>
          <a:noFill/>
        </p:spPr>
      </p:pic>
      <p:sp>
        <p:nvSpPr>
          <p:cNvPr id="8" name="Subtitle 2">
            <a:extLst>
              <a:ext uri="{FF2B5EF4-FFF2-40B4-BE49-F238E27FC236}">
                <a16:creationId xmlns:a16="http://schemas.microsoft.com/office/drawing/2014/main" id="{F8BD976A-C134-8114-BB3C-5ACEC9846E0C}"/>
              </a:ext>
            </a:extLst>
          </p:cNvPr>
          <p:cNvSpPr txBox="1">
            <a:spLocks/>
          </p:cNvSpPr>
          <p:nvPr/>
        </p:nvSpPr>
        <p:spPr>
          <a:xfrm>
            <a:off x="6429691" y="3165917"/>
            <a:ext cx="4453304" cy="1316048"/>
          </a:xfrm>
          <a:prstGeom prst="rect">
            <a:avLst/>
          </a:prstGeom>
        </p:spPr>
        <p:txBody>
          <a:bodyPr vert="horz" lIns="72000" tIns="0" rIns="72000" bIns="0" rtlCol="0" anchor="ctr">
            <a:normAutofit/>
          </a:bodyPr>
          <a:lstStyle>
            <a:lvl1pPr marL="0" indent="0" algn="r" defTabSz="914400" rtl="0" eaLnBrk="1" latinLnBrk="0" hangingPunct="1">
              <a:spcBef>
                <a:spcPts val="300"/>
              </a:spcBef>
              <a:buFont typeface="Arial" pitchFamily="34" charset="0"/>
              <a:buNone/>
              <a:defRPr sz="2000" b="0" kern="1200">
                <a:solidFill>
                  <a:schemeClr val="bg1"/>
                </a:solidFill>
                <a:latin typeface="Century Gothic" pitchFamily="34" charset="0"/>
                <a:ea typeface="+mn-ea"/>
                <a:cs typeface="+mn-cs"/>
              </a:defRPr>
            </a:lvl1pPr>
            <a:lvl2pPr marL="457200" indent="0" algn="ctr" defTabSz="914400" rtl="0" eaLnBrk="1" latinLnBrk="0" hangingPunct="1">
              <a:spcBef>
                <a:spcPts val="300"/>
              </a:spcBef>
              <a:buClr>
                <a:srgbClr val="002060"/>
              </a:buClr>
              <a:buFontTx/>
              <a:buNone/>
              <a:defRPr sz="1600" kern="1200">
                <a:solidFill>
                  <a:schemeClr val="tx1">
                    <a:tint val="75000"/>
                  </a:schemeClr>
                </a:solidFill>
                <a:latin typeface="Century Gothic" pitchFamily="34" charset="0"/>
                <a:ea typeface="+mn-ea"/>
                <a:cs typeface="+mn-cs"/>
              </a:defRPr>
            </a:lvl2pPr>
            <a:lvl3pPr marL="914400" indent="0" algn="ctr" defTabSz="914400" rtl="0" eaLnBrk="1" latinLnBrk="0" hangingPunct="1">
              <a:spcBef>
                <a:spcPts val="300"/>
              </a:spcBef>
              <a:buClr>
                <a:schemeClr val="accent3"/>
              </a:buClr>
              <a:buFont typeface="Arial" pitchFamily="34" charset="0"/>
              <a:buNone/>
              <a:defRPr lang="en-US" sz="1600" kern="1200">
                <a:solidFill>
                  <a:schemeClr val="tx1">
                    <a:tint val="75000"/>
                  </a:schemeClr>
                </a:solidFill>
                <a:latin typeface="Century Gothic" pitchFamily="34" charset="0"/>
                <a:ea typeface="+mn-ea"/>
                <a:cs typeface="+mn-cs"/>
              </a:defRPr>
            </a:lvl3pPr>
            <a:lvl4pPr marL="1371600" indent="0" algn="ctr" defTabSz="914400" rtl="0" eaLnBrk="1" latinLnBrk="0" hangingPunct="1">
              <a:spcBef>
                <a:spcPts val="300"/>
              </a:spcBef>
              <a:buClr>
                <a:schemeClr val="accent3"/>
              </a:buClr>
              <a:buFont typeface="Arial" pitchFamily="34" charset="0"/>
              <a:buNone/>
              <a:defRPr sz="1600" kern="1200">
                <a:solidFill>
                  <a:schemeClr val="tx1">
                    <a:tint val="75000"/>
                  </a:schemeClr>
                </a:solidFill>
                <a:latin typeface="Century Gothic" pitchFamily="34" charset="0"/>
                <a:ea typeface="+mn-ea"/>
                <a:cs typeface="+mn-cs"/>
              </a:defRPr>
            </a:lvl4pPr>
            <a:lvl5pPr marL="1828800" indent="0" algn="ctr" defTabSz="914400" rtl="0" eaLnBrk="1" latinLnBrk="0" hangingPunct="1">
              <a:spcBef>
                <a:spcPts val="300"/>
              </a:spcBef>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sz="3600" b="1" dirty="0">
                <a:solidFill>
                  <a:srgbClr val="006283"/>
                </a:solidFill>
                <a:latin typeface="Gill Sans MT" panose="020B0502020104020203" pitchFamily="34" charset="0"/>
              </a:rPr>
              <a:t>Development of Regulations</a:t>
            </a:r>
          </a:p>
        </p:txBody>
      </p:sp>
      <p:sp>
        <p:nvSpPr>
          <p:cNvPr id="13" name="TextBox 12">
            <a:extLst>
              <a:ext uri="{FF2B5EF4-FFF2-40B4-BE49-F238E27FC236}">
                <a16:creationId xmlns:a16="http://schemas.microsoft.com/office/drawing/2014/main" id="{0E9CD758-4108-CDC0-4F1A-618849DC64C2}"/>
              </a:ext>
            </a:extLst>
          </p:cNvPr>
          <p:cNvSpPr txBox="1"/>
          <p:nvPr/>
        </p:nvSpPr>
        <p:spPr>
          <a:xfrm>
            <a:off x="1743453" y="5650137"/>
            <a:ext cx="3830138" cy="923330"/>
          </a:xfrm>
          <a:prstGeom prst="rect">
            <a:avLst/>
          </a:prstGeom>
          <a:noFill/>
          <a:ln>
            <a:noFill/>
          </a:ln>
        </p:spPr>
        <p:txBody>
          <a:bodyPr wrap="square" rtlCol="0">
            <a:spAutoFit/>
          </a:bodyPr>
          <a:lstStyle/>
          <a:p>
            <a:pPr algn="ctr"/>
            <a:r>
              <a:rPr lang="en-ZA" b="1" i="1" dirty="0">
                <a:solidFill>
                  <a:srgbClr val="006283"/>
                </a:solidFill>
              </a:rPr>
              <a:t>Venue: Virtual</a:t>
            </a:r>
          </a:p>
          <a:p>
            <a:pPr algn="ctr"/>
            <a:r>
              <a:rPr lang="en-ZA" b="1" i="1" dirty="0">
                <a:solidFill>
                  <a:srgbClr val="006283"/>
                </a:solidFill>
              </a:rPr>
              <a:t>Date: 13</a:t>
            </a:r>
            <a:r>
              <a:rPr lang="en-ZA" b="1" i="1" baseline="30000" dirty="0">
                <a:solidFill>
                  <a:srgbClr val="006283"/>
                </a:solidFill>
              </a:rPr>
              <a:t>th</a:t>
            </a:r>
            <a:r>
              <a:rPr lang="en-ZA" b="1" i="1" dirty="0">
                <a:solidFill>
                  <a:srgbClr val="006283"/>
                </a:solidFill>
              </a:rPr>
              <a:t> September 2023</a:t>
            </a:r>
          </a:p>
          <a:p>
            <a:pPr algn="ctr"/>
            <a:r>
              <a:rPr lang="en-ZA" b="1" i="1" dirty="0">
                <a:solidFill>
                  <a:srgbClr val="006283"/>
                </a:solidFill>
              </a:rPr>
              <a:t>Time: 6pm to 7pm</a:t>
            </a:r>
          </a:p>
        </p:txBody>
      </p:sp>
      <p:pic>
        <p:nvPicPr>
          <p:cNvPr id="18" name="Picture 17">
            <a:extLst>
              <a:ext uri="{FF2B5EF4-FFF2-40B4-BE49-F238E27FC236}">
                <a16:creationId xmlns:a16="http://schemas.microsoft.com/office/drawing/2014/main" id="{00FDBDB2-C203-5C1F-C493-81EBE5835838}"/>
              </a:ext>
            </a:extLst>
          </p:cNvPr>
          <p:cNvPicPr>
            <a:picLocks noChangeAspect="1"/>
          </p:cNvPicPr>
          <p:nvPr/>
        </p:nvPicPr>
        <p:blipFill rotWithShape="1">
          <a:blip r:embed="rId6"/>
          <a:srcRect r="59276"/>
          <a:stretch/>
        </p:blipFill>
        <p:spPr>
          <a:xfrm>
            <a:off x="10397913" y="-2873"/>
            <a:ext cx="1785141" cy="6858000"/>
          </a:xfrm>
          <a:prstGeom prst="rect">
            <a:avLst/>
          </a:prstGeom>
        </p:spPr>
      </p:pic>
      <p:pic>
        <p:nvPicPr>
          <p:cNvPr id="7" name="Picture 6">
            <a:extLst>
              <a:ext uri="{FF2B5EF4-FFF2-40B4-BE49-F238E27FC236}">
                <a16:creationId xmlns:a16="http://schemas.microsoft.com/office/drawing/2014/main" id="{58EDA563-FEE3-4BC9-8F6F-76AFBA381ED8}"/>
              </a:ext>
            </a:extLst>
          </p:cNvPr>
          <p:cNvPicPr>
            <a:picLocks noChangeAspect="1"/>
          </p:cNvPicPr>
          <p:nvPr/>
        </p:nvPicPr>
        <p:blipFill>
          <a:blip r:embed="rId7"/>
          <a:stretch>
            <a:fillRect/>
          </a:stretch>
        </p:blipFill>
        <p:spPr>
          <a:xfrm flipH="1">
            <a:off x="9288385" y="2873"/>
            <a:ext cx="2999523" cy="3004457"/>
          </a:xfrm>
          <a:prstGeom prst="rect">
            <a:avLst/>
          </a:prstGeom>
        </p:spPr>
      </p:pic>
      <p:pic>
        <p:nvPicPr>
          <p:cNvPr id="20" name="Audio 19">
            <a:hlinkClick r:id="" action="ppaction://media"/>
            <a:extLst>
              <a:ext uri="{FF2B5EF4-FFF2-40B4-BE49-F238E27FC236}">
                <a16:creationId xmlns:a16="http://schemas.microsoft.com/office/drawing/2014/main" id="{77E869A0-A723-B679-954F-6449C809798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9704454"/>
      </p:ext>
    </p:extLst>
  </p:cSld>
  <p:clrMapOvr>
    <a:masterClrMapping/>
  </p:clrMapOvr>
  <mc:AlternateContent xmlns:mc="http://schemas.openxmlformats.org/markup-compatibility/2006" xmlns:p14="http://schemas.microsoft.com/office/powerpoint/2010/main">
    <mc:Choice Requires="p14">
      <p:transition spd="slow" p14:dur="2000" advTm="24084"/>
    </mc:Choice>
    <mc:Fallback xmlns="">
      <p:transition spd="slow" advTm="24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a:t>Stakeholder Engagements Round One </a:t>
            </a:r>
            <a:endParaRPr lang="en-ZA" sz="2800" dirty="0"/>
          </a:p>
        </p:txBody>
      </p:sp>
      <p:sp>
        <p:nvSpPr>
          <p:cNvPr id="3" name="Slide Number Placeholder 2"/>
          <p:cNvSpPr>
            <a:spLocks noGrp="1"/>
          </p:cNvSpPr>
          <p:nvPr>
            <p:ph type="sldNum" sz="quarter" idx="4"/>
          </p:nvPr>
        </p:nvSpPr>
        <p:spPr/>
        <p:txBody>
          <a:bodyPr/>
          <a:lstStyle/>
          <a:p>
            <a:fld id="{8406839F-D7A4-4E5D-B93D-768AD4D1DB36}" type="slidenum">
              <a:rPr lang="en-ZA" smtClean="0">
                <a:solidFill>
                  <a:srgbClr val="003399"/>
                </a:solidFill>
              </a:rPr>
              <a:pPr/>
              <a:t>10</a:t>
            </a:fld>
            <a:endParaRPr lang="en-ZA" dirty="0">
              <a:solidFill>
                <a:srgbClr val="003399"/>
              </a:solidFill>
            </a:endParaRPr>
          </a:p>
        </p:txBody>
      </p:sp>
      <p:pic>
        <p:nvPicPr>
          <p:cNvPr id="4" name="Picture 3">
            <a:extLst>
              <a:ext uri="{FF2B5EF4-FFF2-40B4-BE49-F238E27FC236}">
                <a16:creationId xmlns:a16="http://schemas.microsoft.com/office/drawing/2014/main" id="{7C7AE1F4-BD98-06D3-1D0C-F9F824445799}"/>
              </a:ext>
            </a:extLst>
          </p:cNvPr>
          <p:cNvPicPr>
            <a:picLocks noChangeAspect="1"/>
          </p:cNvPicPr>
          <p:nvPr/>
        </p:nvPicPr>
        <p:blipFill rotWithShape="1">
          <a:blip r:embed="rId5"/>
          <a:srcRect r="59276"/>
          <a:stretch/>
        </p:blipFill>
        <p:spPr>
          <a:xfrm>
            <a:off x="10557567" y="-2873"/>
            <a:ext cx="1785141" cy="6858000"/>
          </a:xfrm>
          <a:prstGeom prst="rect">
            <a:avLst/>
          </a:prstGeom>
        </p:spPr>
      </p:pic>
      <p:pic>
        <p:nvPicPr>
          <p:cNvPr id="7" name="Picture 6">
            <a:extLst>
              <a:ext uri="{FF2B5EF4-FFF2-40B4-BE49-F238E27FC236}">
                <a16:creationId xmlns:a16="http://schemas.microsoft.com/office/drawing/2014/main" id="{E0A04B1D-3660-B1CE-0AA4-039674F3DC8E}"/>
              </a:ext>
            </a:extLst>
          </p:cNvPr>
          <p:cNvPicPr>
            <a:picLocks noChangeAspect="1"/>
          </p:cNvPicPr>
          <p:nvPr/>
        </p:nvPicPr>
        <p:blipFill>
          <a:blip r:embed="rId6"/>
          <a:stretch>
            <a:fillRect/>
          </a:stretch>
        </p:blipFill>
        <p:spPr>
          <a:xfrm>
            <a:off x="9639934" y="6466462"/>
            <a:ext cx="1530839" cy="270841"/>
          </a:xfrm>
          <a:prstGeom prst="rect">
            <a:avLst/>
          </a:prstGeom>
          <a:noFill/>
        </p:spPr>
      </p:pic>
      <p:pic>
        <p:nvPicPr>
          <p:cNvPr id="6" name="Picture 5">
            <a:extLst>
              <a:ext uri="{FF2B5EF4-FFF2-40B4-BE49-F238E27FC236}">
                <a16:creationId xmlns:a16="http://schemas.microsoft.com/office/drawing/2014/main" id="{A9A29FC7-B338-57E6-AAAC-EB48E1527F22}"/>
              </a:ext>
            </a:extLst>
          </p:cNvPr>
          <p:cNvPicPr>
            <a:picLocks noChangeAspect="1"/>
          </p:cNvPicPr>
          <p:nvPr/>
        </p:nvPicPr>
        <p:blipFill>
          <a:blip r:embed="rId7"/>
          <a:stretch>
            <a:fillRect/>
          </a:stretch>
        </p:blipFill>
        <p:spPr>
          <a:xfrm>
            <a:off x="2416761" y="1204912"/>
            <a:ext cx="6198602" cy="5472112"/>
          </a:xfrm>
          <a:prstGeom prst="rect">
            <a:avLst/>
          </a:prstGeom>
          <a:ln w="228600" cap="sq" cmpd="thickThin">
            <a:solidFill>
              <a:srgbClr val="000000"/>
            </a:solidFill>
            <a:prstDash val="solid"/>
            <a:miter lim="800000"/>
          </a:ln>
          <a:effectLst>
            <a:innerShdw blurRad="76200">
              <a:srgbClr val="000000"/>
            </a:innerShdw>
          </a:effectLst>
        </p:spPr>
      </p:pic>
      <p:pic>
        <p:nvPicPr>
          <p:cNvPr id="21" name="Audio 20">
            <a:hlinkClick r:id="" action="ppaction://media"/>
            <a:extLst>
              <a:ext uri="{FF2B5EF4-FFF2-40B4-BE49-F238E27FC236}">
                <a16:creationId xmlns:a16="http://schemas.microsoft.com/office/drawing/2014/main" id="{35DC85EC-12B3-0AE1-4B43-22B51CB9D5DF}"/>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63863747"/>
      </p:ext>
    </p:extLst>
  </p:cSld>
  <p:clrMapOvr>
    <a:masterClrMapping/>
  </p:clrMapOvr>
  <mc:AlternateContent xmlns:mc="http://schemas.openxmlformats.org/markup-compatibility/2006" xmlns:p14="http://schemas.microsoft.com/office/powerpoint/2010/main">
    <mc:Choice Requires="p14">
      <p:transition spd="slow" p14:dur="2000" advTm="7600"/>
    </mc:Choice>
    <mc:Fallback xmlns="">
      <p:transition spd="slow" advTm="7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The new Regulations, what is expected?</a:t>
            </a:r>
            <a:endParaRPr lang="en-ZA" sz="3600" dirty="0"/>
          </a:p>
        </p:txBody>
      </p:sp>
      <p:sp>
        <p:nvSpPr>
          <p:cNvPr id="3" name="Slide Number Placeholder 2"/>
          <p:cNvSpPr>
            <a:spLocks noGrp="1"/>
          </p:cNvSpPr>
          <p:nvPr>
            <p:ph type="sldNum" sz="quarter" idx="4"/>
          </p:nvPr>
        </p:nvSpPr>
        <p:spPr/>
        <p:txBody>
          <a:bodyPr/>
          <a:lstStyle/>
          <a:p>
            <a:fld id="{8406839F-D7A4-4E5D-B93D-768AD4D1DB36}" type="slidenum">
              <a:rPr lang="en-ZA" smtClean="0">
                <a:solidFill>
                  <a:srgbClr val="003399"/>
                </a:solidFill>
              </a:rPr>
              <a:pPr/>
              <a:t>11</a:t>
            </a:fld>
            <a:endParaRPr lang="en-ZA" dirty="0">
              <a:solidFill>
                <a:srgbClr val="003399"/>
              </a:solidFill>
            </a:endParaRPr>
          </a:p>
        </p:txBody>
      </p:sp>
      <p:sp>
        <p:nvSpPr>
          <p:cNvPr id="6" name="Text Placeholder 5"/>
          <p:cNvSpPr>
            <a:spLocks noGrp="1"/>
          </p:cNvSpPr>
          <p:nvPr>
            <p:ph type="body" sz="quarter" idx="13"/>
          </p:nvPr>
        </p:nvSpPr>
        <p:spPr>
          <a:xfrm>
            <a:off x="393701" y="1017438"/>
            <a:ext cx="10163866" cy="5560482"/>
          </a:xfrm>
        </p:spPr>
        <p:txBody>
          <a:bodyPr anchor="t" anchorCtr="0">
            <a:normAutofit/>
          </a:bodyPr>
          <a:lstStyle/>
          <a:p>
            <a:pPr marL="536575" lvl="1" indent="-536575">
              <a:lnSpc>
                <a:spcPct val="125000"/>
              </a:lnSpc>
              <a:spcBef>
                <a:spcPts val="600"/>
              </a:spcBef>
              <a:buClr>
                <a:srgbClr val="006283"/>
              </a:buClr>
              <a:buFont typeface="Courier New" panose="02070309020205020404" pitchFamily="49" charset="0"/>
              <a:buChar char="o"/>
              <a:defRPr/>
            </a:pPr>
            <a:r>
              <a:rPr lang="en-US" dirty="0">
                <a:latin typeface="Gill Sans MT" panose="020B0502020104020203" pitchFamily="34" charset="0"/>
              </a:rPr>
              <a:t>These regulations should ultimately reflect what </a:t>
            </a:r>
            <a:r>
              <a:rPr lang="en-US" b="1" dirty="0">
                <a:latin typeface="Gill Sans MT" panose="020B0502020104020203" pitchFamily="34" charset="0"/>
              </a:rPr>
              <a:t>YOU</a:t>
            </a:r>
            <a:r>
              <a:rPr lang="en-US" dirty="0">
                <a:latin typeface="Gill Sans MT" panose="020B0502020104020203" pitchFamily="34" charset="0"/>
              </a:rPr>
              <a:t> want and how they impact on </a:t>
            </a:r>
            <a:r>
              <a:rPr lang="en-US" b="1" dirty="0">
                <a:latin typeface="Gill Sans MT" panose="020B0502020104020203" pitchFamily="34" charset="0"/>
              </a:rPr>
              <a:t>YOU/YOUR</a:t>
            </a:r>
            <a:r>
              <a:rPr lang="en-US" dirty="0">
                <a:latin typeface="Gill Sans MT" panose="020B0502020104020203" pitchFamily="34" charset="0"/>
              </a:rPr>
              <a:t> industry/sector </a:t>
            </a:r>
          </a:p>
          <a:p>
            <a:pPr marL="536575" lvl="1" indent="-536575">
              <a:lnSpc>
                <a:spcPct val="125000"/>
              </a:lnSpc>
              <a:spcBef>
                <a:spcPts val="600"/>
              </a:spcBef>
              <a:buClr>
                <a:srgbClr val="006283"/>
              </a:buClr>
              <a:buFont typeface="Courier New" panose="02070309020205020404" pitchFamily="49" charset="0"/>
              <a:buChar char="o"/>
              <a:defRPr/>
            </a:pPr>
            <a:r>
              <a:rPr lang="en-US" dirty="0">
                <a:latin typeface="Gill Sans MT" panose="020B0502020104020203" pitchFamily="34" charset="0"/>
              </a:rPr>
              <a:t>This is </a:t>
            </a:r>
            <a:r>
              <a:rPr lang="en-US" b="1" dirty="0">
                <a:latin typeface="Gill Sans MT" panose="020B0502020104020203" pitchFamily="34" charset="0"/>
              </a:rPr>
              <a:t>NOT</a:t>
            </a:r>
            <a:r>
              <a:rPr lang="en-US" dirty="0">
                <a:latin typeface="Gill Sans MT" panose="020B0502020104020203" pitchFamily="34" charset="0"/>
              </a:rPr>
              <a:t> a rewrite / redo / rehash of the old / current regulations (Provincial Notice 955 / 1975)</a:t>
            </a:r>
          </a:p>
          <a:p>
            <a:pPr marL="536575" lvl="1" indent="-536575">
              <a:lnSpc>
                <a:spcPct val="125000"/>
              </a:lnSpc>
              <a:spcBef>
                <a:spcPts val="600"/>
              </a:spcBef>
              <a:buClr>
                <a:srgbClr val="006283"/>
              </a:buClr>
              <a:buFont typeface="Courier New" panose="02070309020205020404" pitchFamily="49" charset="0"/>
              <a:buChar char="o"/>
              <a:defRPr/>
            </a:pPr>
            <a:r>
              <a:rPr lang="en-US" dirty="0">
                <a:latin typeface="Gill Sans MT" panose="020B0502020104020203" pitchFamily="34" charset="0"/>
              </a:rPr>
              <a:t>We welcome </a:t>
            </a:r>
            <a:r>
              <a:rPr lang="en-US" b="1" dirty="0">
                <a:latin typeface="Gill Sans MT" panose="020B0502020104020203" pitchFamily="34" charset="0"/>
              </a:rPr>
              <a:t>all questions </a:t>
            </a:r>
            <a:r>
              <a:rPr lang="en-US" dirty="0">
                <a:latin typeface="Gill Sans MT" panose="020B0502020104020203" pitchFamily="34" charset="0"/>
              </a:rPr>
              <a:t>and</a:t>
            </a:r>
            <a:r>
              <a:rPr lang="en-US" b="1" dirty="0">
                <a:latin typeface="Gill Sans MT" panose="020B0502020104020203" pitchFamily="34" charset="0"/>
              </a:rPr>
              <a:t> concerns</a:t>
            </a:r>
          </a:p>
          <a:p>
            <a:pPr marL="536575" lvl="1" indent="-536575">
              <a:lnSpc>
                <a:spcPct val="125000"/>
              </a:lnSpc>
              <a:spcBef>
                <a:spcPts val="600"/>
              </a:spcBef>
              <a:buClr>
                <a:srgbClr val="006283"/>
              </a:buClr>
              <a:buFont typeface="Courier New" panose="02070309020205020404" pitchFamily="49" charset="0"/>
              <a:buChar char="o"/>
              <a:defRPr/>
            </a:pPr>
            <a:r>
              <a:rPr lang="en-US" dirty="0">
                <a:latin typeface="Gill Sans MT" panose="020B0502020104020203" pitchFamily="34" charset="0"/>
              </a:rPr>
              <a:t>Identify what works for </a:t>
            </a:r>
            <a:r>
              <a:rPr lang="en-US" b="1" dirty="0">
                <a:latin typeface="Gill Sans MT" panose="020B0502020104020203" pitchFamily="34" charset="0"/>
              </a:rPr>
              <a:t>YOU</a:t>
            </a:r>
            <a:endParaRPr lang="en-US" dirty="0">
              <a:latin typeface="Gill Sans MT" panose="020B0502020104020203" pitchFamily="34" charset="0"/>
            </a:endParaRPr>
          </a:p>
          <a:p>
            <a:pPr marL="536575" lvl="1" indent="-536575">
              <a:lnSpc>
                <a:spcPct val="125000"/>
              </a:lnSpc>
              <a:spcBef>
                <a:spcPts val="600"/>
              </a:spcBef>
              <a:buClr>
                <a:srgbClr val="006283"/>
              </a:buClr>
              <a:buFont typeface="Courier New" panose="02070309020205020404" pitchFamily="49" charset="0"/>
              <a:buChar char="o"/>
              <a:defRPr/>
            </a:pPr>
            <a:r>
              <a:rPr lang="en-US" dirty="0">
                <a:latin typeface="Gill Sans MT" panose="020B0502020104020203" pitchFamily="34" charset="0"/>
              </a:rPr>
              <a:t>Identify what doesn’t work for </a:t>
            </a:r>
            <a:r>
              <a:rPr lang="en-US" b="1" dirty="0">
                <a:latin typeface="Gill Sans MT" panose="020B0502020104020203" pitchFamily="34" charset="0"/>
              </a:rPr>
              <a:t>YOU</a:t>
            </a:r>
            <a:r>
              <a:rPr lang="en-US" dirty="0">
                <a:latin typeface="Gill Sans MT" panose="020B0502020104020203" pitchFamily="34" charset="0"/>
              </a:rPr>
              <a:t> </a:t>
            </a:r>
          </a:p>
          <a:p>
            <a:pPr marL="536575" lvl="1" indent="-536575">
              <a:lnSpc>
                <a:spcPct val="125000"/>
              </a:lnSpc>
              <a:spcBef>
                <a:spcPts val="600"/>
              </a:spcBef>
              <a:buClr>
                <a:srgbClr val="006283"/>
              </a:buClr>
              <a:buFont typeface="Courier New" panose="02070309020205020404" pitchFamily="49" charset="0"/>
              <a:buChar char="o"/>
              <a:defRPr/>
            </a:pPr>
            <a:r>
              <a:rPr lang="en-US" dirty="0">
                <a:latin typeface="Gill Sans MT" panose="020B0502020104020203" pitchFamily="34" charset="0"/>
              </a:rPr>
              <a:t>What can CapeNature </a:t>
            </a:r>
            <a:r>
              <a:rPr lang="en-US" b="1" dirty="0">
                <a:latin typeface="Gill Sans MT" panose="020B0502020104020203" pitchFamily="34" charset="0"/>
              </a:rPr>
              <a:t>do better / more of / less of for  YOU </a:t>
            </a:r>
            <a:r>
              <a:rPr lang="en-US" dirty="0">
                <a:latin typeface="Gill Sans MT" panose="020B0502020104020203" pitchFamily="34" charset="0"/>
              </a:rPr>
              <a:t>and</a:t>
            </a:r>
            <a:r>
              <a:rPr lang="en-US" b="1" dirty="0">
                <a:latin typeface="Gill Sans MT" panose="020B0502020104020203" pitchFamily="34" charset="0"/>
              </a:rPr>
              <a:t>  YOUR sector </a:t>
            </a:r>
            <a:endParaRPr lang="en-US" dirty="0">
              <a:latin typeface="Gill Sans MT" panose="020B0502020104020203" pitchFamily="34" charset="0"/>
            </a:endParaRPr>
          </a:p>
          <a:p>
            <a:pPr marL="536575" lvl="1" indent="-536575">
              <a:lnSpc>
                <a:spcPct val="125000"/>
              </a:lnSpc>
              <a:spcBef>
                <a:spcPts val="600"/>
              </a:spcBef>
              <a:buClr>
                <a:srgbClr val="006283"/>
              </a:buClr>
              <a:buFont typeface="Courier New" panose="02070309020205020404" pitchFamily="49" charset="0"/>
              <a:buChar char="o"/>
              <a:defRPr/>
            </a:pPr>
            <a:r>
              <a:rPr lang="en-US" dirty="0">
                <a:latin typeface="Gill Sans MT" panose="020B0502020104020203" pitchFamily="34" charset="0"/>
              </a:rPr>
              <a:t>What species need </a:t>
            </a:r>
            <a:r>
              <a:rPr lang="en-US" b="1" dirty="0">
                <a:latin typeface="Gill Sans MT" panose="020B0502020104020203" pitchFamily="34" charset="0"/>
              </a:rPr>
              <a:t>more</a:t>
            </a:r>
            <a:r>
              <a:rPr lang="en-US" dirty="0">
                <a:latin typeface="Gill Sans MT" panose="020B0502020104020203" pitchFamily="34" charset="0"/>
              </a:rPr>
              <a:t> protection (regulation)</a:t>
            </a:r>
          </a:p>
          <a:p>
            <a:pPr marL="536575" lvl="1" indent="-536575">
              <a:lnSpc>
                <a:spcPct val="125000"/>
              </a:lnSpc>
              <a:spcBef>
                <a:spcPts val="600"/>
              </a:spcBef>
              <a:buClr>
                <a:srgbClr val="006283"/>
              </a:buClr>
              <a:buFont typeface="Courier New" panose="02070309020205020404" pitchFamily="49" charset="0"/>
              <a:buChar char="o"/>
              <a:defRPr/>
            </a:pPr>
            <a:r>
              <a:rPr lang="en-US" dirty="0">
                <a:latin typeface="Gill Sans MT" panose="020B0502020104020203" pitchFamily="34" charset="0"/>
              </a:rPr>
              <a:t>Identify areas of / for self-administration (i.e., </a:t>
            </a:r>
            <a:r>
              <a:rPr lang="en-US" b="1" dirty="0">
                <a:latin typeface="Gill Sans MT" panose="020B0502020104020203" pitchFamily="34" charset="0"/>
              </a:rPr>
              <a:t>less permits and red-tape reduction</a:t>
            </a:r>
            <a:r>
              <a:rPr lang="en-US" dirty="0">
                <a:latin typeface="Gill Sans MT" panose="020B0502020104020203" pitchFamily="34" charset="0"/>
              </a:rPr>
              <a:t>)</a:t>
            </a:r>
          </a:p>
          <a:p>
            <a:pPr marL="536575" lvl="1" indent="-536575">
              <a:lnSpc>
                <a:spcPct val="125000"/>
              </a:lnSpc>
              <a:spcBef>
                <a:spcPts val="600"/>
              </a:spcBef>
              <a:buClr>
                <a:srgbClr val="006283"/>
              </a:buClr>
              <a:buFont typeface="Courier New" panose="02070309020205020404" pitchFamily="49" charset="0"/>
              <a:buChar char="o"/>
              <a:defRPr/>
            </a:pPr>
            <a:r>
              <a:rPr lang="en-US" dirty="0">
                <a:latin typeface="Gill Sans MT" panose="020B0502020104020203" pitchFamily="34" charset="0"/>
              </a:rPr>
              <a:t>Comments / questions / concerns can be raised during any of the live stakeholder sessions, and can be submitted online or via email to:  </a:t>
            </a:r>
            <a:r>
              <a:rPr lang="en-US" u="sng" dirty="0">
                <a:latin typeface="Gill Sans MT" panose="020B0502020104020203" pitchFamily="34" charset="0"/>
                <a:cs typeface="Arial" panose="020B0604020202020204" pitchFamily="34" charset="0"/>
              </a:rPr>
              <a:t>WCBA</a:t>
            </a:r>
            <a:r>
              <a:rPr lang="en-US" u="sng" dirty="0">
                <a:effectLst/>
                <a:latin typeface="Gill Sans MT" panose="020B0502020104020203" pitchFamily="34" charset="0"/>
                <a:ea typeface="Times New Roman" panose="02020603050405020304" pitchFamily="18" charset="0"/>
                <a:cs typeface="Arial" panose="020B0604020202020204" pitchFamily="34" charset="0"/>
                <a:hlinkClick r:id="rId5">
                  <a:extLst>
                    <a:ext uri="{A12FA001-AC4F-418D-AE19-62706E023703}">
                      <ahyp:hlinkClr xmlns:ahyp="http://schemas.microsoft.com/office/drawing/2018/hyperlinkcolor" val="tx"/>
                    </a:ext>
                  </a:extLst>
                </a:hlinkClick>
              </a:rPr>
              <a:t>regulations@capenature.co.za</a:t>
            </a:r>
            <a:r>
              <a:rPr lang="en-US" u="sng" dirty="0">
                <a:effectLst/>
                <a:latin typeface="Gill Sans MT" panose="020B0502020104020203" pitchFamily="34" charset="0"/>
                <a:ea typeface="Times New Roman" panose="02020603050405020304" pitchFamily="18" charset="0"/>
                <a:cs typeface="Arial" panose="020B0604020202020204" pitchFamily="34" charset="0"/>
              </a:rPr>
              <a:t> </a:t>
            </a:r>
          </a:p>
          <a:p>
            <a:pPr marL="536575" lvl="1" indent="-536575">
              <a:lnSpc>
                <a:spcPct val="125000"/>
              </a:lnSpc>
              <a:spcBef>
                <a:spcPts val="600"/>
              </a:spcBef>
              <a:buClr>
                <a:srgbClr val="006283"/>
              </a:buClr>
              <a:buFont typeface="Courier New" panose="02070309020205020404" pitchFamily="49" charset="0"/>
              <a:buChar char="o"/>
              <a:defRPr/>
            </a:pPr>
            <a:r>
              <a:rPr lang="en-US" dirty="0">
                <a:latin typeface="Gill Sans MT" panose="020B0502020104020203" pitchFamily="34" charset="0"/>
                <a:cs typeface="Arial" panose="020B0604020202020204" pitchFamily="34" charset="0"/>
              </a:rPr>
              <a:t>At the end of these stakeholder engagements, all input acquired will be analyzed and used to inform the draft a set of regulations that will eventually be published for public comments and consultation</a:t>
            </a:r>
          </a:p>
          <a:p>
            <a:pPr marL="536575" lvl="1" indent="-536575">
              <a:lnSpc>
                <a:spcPct val="125000"/>
              </a:lnSpc>
              <a:spcBef>
                <a:spcPts val="600"/>
              </a:spcBef>
              <a:buClr>
                <a:srgbClr val="006283"/>
              </a:buClr>
              <a:buFont typeface="Courier New" panose="02070309020205020404" pitchFamily="49" charset="0"/>
              <a:buChar char="o"/>
              <a:defRPr/>
            </a:pPr>
            <a:r>
              <a:rPr lang="en-US" b="1" dirty="0">
                <a:solidFill>
                  <a:srgbClr val="D73828"/>
                </a:solidFill>
                <a:latin typeface="Gill Sans MT" panose="020B0502020104020203" pitchFamily="34" charset="0"/>
                <a:cs typeface="Arial" panose="020B0604020202020204" pitchFamily="34" charset="0"/>
              </a:rPr>
              <a:t>YOU WILL HAVE ANOTHER OPPORTUNITY TO COMMENT ON THE DRAFT REGULATIONS BEFORE THEY COME INTO OPERATION</a:t>
            </a:r>
          </a:p>
          <a:p>
            <a:pPr marL="536575" lvl="1" indent="-536575">
              <a:lnSpc>
                <a:spcPct val="145000"/>
              </a:lnSpc>
              <a:spcBef>
                <a:spcPts val="600"/>
              </a:spcBef>
              <a:buClr>
                <a:srgbClr val="006283"/>
              </a:buClr>
              <a:buFont typeface="Courier New" panose="02070309020205020404" pitchFamily="49" charset="0"/>
              <a:buChar char="o"/>
              <a:defRPr/>
            </a:pPr>
            <a:endParaRPr lang="en-US" sz="1400" dirty="0">
              <a:latin typeface="Gill Sans MT" panose="020B0502020104020203" pitchFamily="34" charset="0"/>
            </a:endParaRPr>
          </a:p>
          <a:p>
            <a:pPr marL="536575" lvl="1" indent="-536575">
              <a:lnSpc>
                <a:spcPct val="145000"/>
              </a:lnSpc>
              <a:spcBef>
                <a:spcPts val="600"/>
              </a:spcBef>
              <a:buClr>
                <a:srgbClr val="006283"/>
              </a:buClr>
              <a:buFont typeface="Courier New" panose="02070309020205020404" pitchFamily="49" charset="0"/>
              <a:buChar char="o"/>
              <a:defRPr/>
            </a:pPr>
            <a:endParaRPr lang="en-US" sz="1400" dirty="0">
              <a:latin typeface="Gill Sans MT" panose="020B0502020104020203" pitchFamily="34" charset="0"/>
            </a:endParaRPr>
          </a:p>
          <a:p>
            <a:pPr marL="536575" lvl="1" indent="-536575">
              <a:lnSpc>
                <a:spcPct val="145000"/>
              </a:lnSpc>
              <a:spcBef>
                <a:spcPts val="600"/>
              </a:spcBef>
              <a:buClr>
                <a:srgbClr val="006283"/>
              </a:buClr>
              <a:buFont typeface="Courier New" panose="02070309020205020404" pitchFamily="49" charset="0"/>
              <a:buChar char="o"/>
              <a:defRPr/>
            </a:pPr>
            <a:endParaRPr lang="en-US" sz="1400" dirty="0">
              <a:latin typeface="Gill Sans MT" panose="020B0502020104020203" pitchFamily="34" charset="0"/>
            </a:endParaRPr>
          </a:p>
          <a:p>
            <a:pPr marL="536575" lvl="1" indent="-536575">
              <a:lnSpc>
                <a:spcPct val="145000"/>
              </a:lnSpc>
              <a:spcBef>
                <a:spcPts val="600"/>
              </a:spcBef>
              <a:buClr>
                <a:srgbClr val="006283"/>
              </a:buClr>
              <a:buFont typeface="Courier New" panose="02070309020205020404" pitchFamily="49" charset="0"/>
              <a:buChar char="o"/>
              <a:defRPr/>
            </a:pPr>
            <a:endParaRPr lang="en-ZA" sz="1400" dirty="0">
              <a:latin typeface="Gill Sans MT" panose="020B0502020104020203" pitchFamily="34" charset="0"/>
            </a:endParaRPr>
          </a:p>
          <a:p>
            <a:pPr marL="536575" lvl="1" indent="-536575">
              <a:lnSpc>
                <a:spcPct val="145000"/>
              </a:lnSpc>
              <a:spcBef>
                <a:spcPts val="600"/>
              </a:spcBef>
              <a:buClr>
                <a:srgbClr val="006283"/>
              </a:buClr>
              <a:buFont typeface="Courier New" panose="02070309020205020404" pitchFamily="49" charset="0"/>
              <a:buChar char="o"/>
              <a:defRPr/>
            </a:pPr>
            <a:endParaRPr lang="en-ZA" sz="1400" dirty="0">
              <a:latin typeface="Gill Sans MT" panose="020B0502020104020203" pitchFamily="34" charset="0"/>
            </a:endParaRPr>
          </a:p>
          <a:p>
            <a:pPr marL="536575" lvl="1" indent="-536575">
              <a:lnSpc>
                <a:spcPct val="145000"/>
              </a:lnSpc>
              <a:spcBef>
                <a:spcPts val="600"/>
              </a:spcBef>
              <a:buClr>
                <a:srgbClr val="006283"/>
              </a:buClr>
              <a:buFont typeface="Courier New" panose="02070309020205020404" pitchFamily="49" charset="0"/>
              <a:buChar char="o"/>
              <a:defRPr/>
            </a:pPr>
            <a:endParaRPr lang="en-ZA" sz="1400" dirty="0">
              <a:latin typeface="Gill Sans MT" panose="020B0502020104020203" pitchFamily="34" charset="0"/>
            </a:endParaRPr>
          </a:p>
          <a:p>
            <a:pPr marL="536575" lvl="1" indent="-536575">
              <a:lnSpc>
                <a:spcPct val="145000"/>
              </a:lnSpc>
              <a:spcBef>
                <a:spcPts val="600"/>
              </a:spcBef>
              <a:buClr>
                <a:srgbClr val="006283"/>
              </a:buClr>
              <a:buFont typeface="Courier New" panose="02070309020205020404" pitchFamily="49" charset="0"/>
              <a:buChar char="o"/>
              <a:defRPr/>
            </a:pPr>
            <a:endParaRPr lang="en-ZA" sz="1400" dirty="0">
              <a:latin typeface="Gill Sans MT" panose="020B0502020104020203" pitchFamily="34" charset="0"/>
            </a:endParaRPr>
          </a:p>
        </p:txBody>
      </p:sp>
      <p:pic>
        <p:nvPicPr>
          <p:cNvPr id="4" name="Picture 3">
            <a:extLst>
              <a:ext uri="{FF2B5EF4-FFF2-40B4-BE49-F238E27FC236}">
                <a16:creationId xmlns:a16="http://schemas.microsoft.com/office/drawing/2014/main" id="{7C7AE1F4-BD98-06D3-1D0C-F9F824445799}"/>
              </a:ext>
            </a:extLst>
          </p:cNvPr>
          <p:cNvPicPr>
            <a:picLocks noChangeAspect="1"/>
          </p:cNvPicPr>
          <p:nvPr/>
        </p:nvPicPr>
        <p:blipFill rotWithShape="1">
          <a:blip r:embed="rId6"/>
          <a:srcRect r="59276"/>
          <a:stretch/>
        </p:blipFill>
        <p:spPr>
          <a:xfrm>
            <a:off x="10557567" y="-2873"/>
            <a:ext cx="1785141" cy="6858000"/>
          </a:xfrm>
          <a:prstGeom prst="rect">
            <a:avLst/>
          </a:prstGeom>
        </p:spPr>
      </p:pic>
      <p:pic>
        <p:nvPicPr>
          <p:cNvPr id="7" name="Picture 6">
            <a:extLst>
              <a:ext uri="{FF2B5EF4-FFF2-40B4-BE49-F238E27FC236}">
                <a16:creationId xmlns:a16="http://schemas.microsoft.com/office/drawing/2014/main" id="{E0A04B1D-3660-B1CE-0AA4-039674F3DC8E}"/>
              </a:ext>
            </a:extLst>
          </p:cNvPr>
          <p:cNvPicPr>
            <a:picLocks noChangeAspect="1"/>
          </p:cNvPicPr>
          <p:nvPr/>
        </p:nvPicPr>
        <p:blipFill>
          <a:blip r:embed="rId7"/>
          <a:stretch>
            <a:fillRect/>
          </a:stretch>
        </p:blipFill>
        <p:spPr>
          <a:xfrm>
            <a:off x="9639934" y="6466462"/>
            <a:ext cx="1530839" cy="270841"/>
          </a:xfrm>
          <a:prstGeom prst="rect">
            <a:avLst/>
          </a:prstGeom>
          <a:noFill/>
        </p:spPr>
      </p:pic>
      <p:pic>
        <p:nvPicPr>
          <p:cNvPr id="9" name="Audio 8">
            <a:hlinkClick r:id="" action="ppaction://media"/>
            <a:extLst>
              <a:ext uri="{FF2B5EF4-FFF2-40B4-BE49-F238E27FC236}">
                <a16:creationId xmlns:a16="http://schemas.microsoft.com/office/drawing/2014/main" id="{C9014EEB-D989-641F-6B78-08656717BD5C}"/>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59969268"/>
      </p:ext>
    </p:extLst>
  </p:cSld>
  <p:clrMapOvr>
    <a:masterClrMapping/>
  </p:clrMapOvr>
  <mc:AlternateContent xmlns:mc="http://schemas.openxmlformats.org/markup-compatibility/2006" xmlns:p14="http://schemas.microsoft.com/office/powerpoint/2010/main">
    <mc:Choice Requires="p14">
      <p:transition spd="slow" p14:dur="2000" advTm="92040"/>
    </mc:Choice>
    <mc:Fallback xmlns="">
      <p:transition spd="slow" advTm="92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C312D2-DC12-469F-8BF0-CDFAEB1B139C}"/>
              </a:ext>
            </a:extLst>
          </p:cNvPr>
          <p:cNvSpPr>
            <a:spLocks noGrp="1"/>
          </p:cNvSpPr>
          <p:nvPr>
            <p:ph type="body" sz="quarter" idx="12"/>
          </p:nvPr>
        </p:nvSpPr>
        <p:spPr>
          <a:xfrm>
            <a:off x="335988" y="2500842"/>
            <a:ext cx="11041721" cy="936625"/>
          </a:xfrm>
        </p:spPr>
        <p:txBody>
          <a:bodyPr>
            <a:normAutofit fontScale="70000" lnSpcReduction="20000"/>
          </a:bodyPr>
          <a:lstStyle/>
          <a:p>
            <a:pPr algn="ctr"/>
            <a:r>
              <a:rPr lang="en-ZA" sz="4000" b="1" dirty="0"/>
              <a:t>Regulations, which sections of the WC Biodiversity Act, 2021, will we be looking at for purposes of drafting these regulations?</a:t>
            </a:r>
            <a:endParaRPr lang="en-GB" sz="4000" b="1" dirty="0"/>
          </a:p>
        </p:txBody>
      </p:sp>
      <p:pic>
        <p:nvPicPr>
          <p:cNvPr id="3" name="Picture 2">
            <a:extLst>
              <a:ext uri="{FF2B5EF4-FFF2-40B4-BE49-F238E27FC236}">
                <a16:creationId xmlns:a16="http://schemas.microsoft.com/office/drawing/2014/main" id="{3FBFECED-98B1-D213-6DEE-EB90960E5699}"/>
              </a:ext>
            </a:extLst>
          </p:cNvPr>
          <p:cNvPicPr>
            <a:picLocks noChangeAspect="1"/>
          </p:cNvPicPr>
          <p:nvPr/>
        </p:nvPicPr>
        <p:blipFill>
          <a:blip r:embed="rId4"/>
          <a:stretch>
            <a:fillRect/>
          </a:stretch>
        </p:blipFill>
        <p:spPr>
          <a:xfrm>
            <a:off x="10393467" y="6347929"/>
            <a:ext cx="1530839" cy="270841"/>
          </a:xfrm>
          <a:prstGeom prst="rect">
            <a:avLst/>
          </a:prstGeom>
          <a:noFill/>
        </p:spPr>
      </p:pic>
      <p:pic>
        <p:nvPicPr>
          <p:cNvPr id="6" name="Audio 5">
            <a:hlinkClick r:id="" action="ppaction://media"/>
            <a:extLst>
              <a:ext uri="{FF2B5EF4-FFF2-40B4-BE49-F238E27FC236}">
                <a16:creationId xmlns:a16="http://schemas.microsoft.com/office/drawing/2014/main" id="{40D1B18B-C088-FED4-617B-ABAE83E5C02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97523070"/>
      </p:ext>
    </p:extLst>
  </p:cSld>
  <p:clrMapOvr>
    <a:masterClrMapping/>
  </p:clrMapOvr>
  <mc:AlternateContent xmlns:mc="http://schemas.openxmlformats.org/markup-compatibility/2006" xmlns:p14="http://schemas.microsoft.com/office/powerpoint/2010/main">
    <mc:Choice Requires="p14">
      <p:transition spd="slow" p14:dur="2000" advTm="9200"/>
    </mc:Choice>
    <mc:Fallback xmlns="">
      <p:transition spd="slow" advTm="9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Primary focus for this session of stakeholder engagements</a:t>
            </a:r>
            <a:endParaRPr lang="en-ZA" sz="2000" dirty="0"/>
          </a:p>
        </p:txBody>
      </p:sp>
      <p:sp>
        <p:nvSpPr>
          <p:cNvPr id="3" name="Slide Number Placeholder 2"/>
          <p:cNvSpPr>
            <a:spLocks noGrp="1"/>
          </p:cNvSpPr>
          <p:nvPr>
            <p:ph type="sldNum" sz="quarter" idx="4"/>
          </p:nvPr>
        </p:nvSpPr>
        <p:spPr/>
        <p:txBody>
          <a:bodyPr/>
          <a:lstStyle/>
          <a:p>
            <a:fld id="{8406839F-D7A4-4E5D-B93D-768AD4D1DB36}" type="slidenum">
              <a:rPr lang="en-ZA" smtClean="0">
                <a:solidFill>
                  <a:srgbClr val="003399"/>
                </a:solidFill>
              </a:rPr>
              <a:pPr/>
              <a:t>13</a:t>
            </a:fld>
            <a:endParaRPr lang="en-ZA" dirty="0">
              <a:solidFill>
                <a:srgbClr val="003399"/>
              </a:solidFill>
            </a:endParaRPr>
          </a:p>
        </p:txBody>
      </p:sp>
      <p:sp>
        <p:nvSpPr>
          <p:cNvPr id="6" name="Text Placeholder 5"/>
          <p:cNvSpPr>
            <a:spLocks noGrp="1"/>
          </p:cNvSpPr>
          <p:nvPr>
            <p:ph type="body" sz="quarter" idx="13"/>
          </p:nvPr>
        </p:nvSpPr>
        <p:spPr>
          <a:xfrm>
            <a:off x="221720" y="1028826"/>
            <a:ext cx="10711666" cy="5437636"/>
          </a:xfrm>
        </p:spPr>
        <p:txBody>
          <a:bodyPr anchor="t" anchorCtr="0">
            <a:normAutofit/>
          </a:bodyPr>
          <a:lstStyle/>
          <a:p>
            <a:pPr marL="180000" lvl="2" indent="0">
              <a:lnSpc>
                <a:spcPct val="145000"/>
              </a:lnSpc>
              <a:spcBef>
                <a:spcPts val="600"/>
              </a:spcBef>
              <a:buClr>
                <a:srgbClr val="006283"/>
              </a:buClr>
              <a:buNone/>
              <a:defRPr/>
            </a:pPr>
            <a:r>
              <a:rPr lang="en-US" b="1" dirty="0">
                <a:latin typeface="Gill Sans MT" panose="020B0502020104020203" pitchFamily="34" charset="0"/>
              </a:rPr>
              <a:t>CHAPTER 7: PROTECTION OF ECOSYSTEMS, ECOLOGICAL INFRASTRUCTURE AND SPECIES</a:t>
            </a:r>
          </a:p>
          <a:p>
            <a:pPr marL="180000" lvl="2" indent="0">
              <a:lnSpc>
                <a:spcPct val="145000"/>
              </a:lnSpc>
              <a:spcBef>
                <a:spcPts val="600"/>
              </a:spcBef>
              <a:buClr>
                <a:srgbClr val="006283"/>
              </a:buClr>
              <a:buNone/>
              <a:defRPr/>
            </a:pPr>
            <a:r>
              <a:rPr lang="en-US" dirty="0">
                <a:solidFill>
                  <a:schemeClr val="tx1">
                    <a:lumMod val="50000"/>
                    <a:lumOff val="50000"/>
                  </a:schemeClr>
                </a:solidFill>
                <a:latin typeface="Gill Sans MT" panose="020B0502020104020203" pitchFamily="34" charset="0"/>
              </a:rPr>
              <a:t>47. Ecosystems or ecological infrastructure in need of special protection</a:t>
            </a:r>
          </a:p>
          <a:p>
            <a:pPr marL="180000" lvl="2" indent="0">
              <a:lnSpc>
                <a:spcPct val="145000"/>
              </a:lnSpc>
              <a:spcBef>
                <a:spcPts val="600"/>
              </a:spcBef>
              <a:buClr>
                <a:srgbClr val="006283"/>
              </a:buClr>
              <a:buNone/>
              <a:defRPr/>
            </a:pPr>
            <a:r>
              <a:rPr lang="en-US" dirty="0">
                <a:solidFill>
                  <a:schemeClr val="bg1">
                    <a:lumMod val="65000"/>
                  </a:schemeClr>
                </a:solidFill>
                <a:latin typeface="Gill Sans MT" panose="020B0502020104020203" pitchFamily="34" charset="0"/>
              </a:rPr>
              <a:t>48. Biodiversity offsets and other mitigation measures</a:t>
            </a:r>
          </a:p>
          <a:p>
            <a:pPr marL="180000" lvl="2" indent="0">
              <a:lnSpc>
                <a:spcPct val="145000"/>
              </a:lnSpc>
              <a:spcBef>
                <a:spcPts val="600"/>
              </a:spcBef>
              <a:buClr>
                <a:srgbClr val="006283"/>
              </a:buClr>
              <a:buNone/>
              <a:defRPr/>
            </a:pPr>
            <a:r>
              <a:rPr lang="en-US" dirty="0">
                <a:latin typeface="Gill Sans MT" panose="020B0502020104020203" pitchFamily="34" charset="0"/>
              </a:rPr>
              <a:t>49. Species in need of protection or posing threat to the environment</a:t>
            </a:r>
          </a:p>
          <a:p>
            <a:pPr marL="180000" lvl="2" indent="0">
              <a:lnSpc>
                <a:spcPct val="145000"/>
              </a:lnSpc>
              <a:spcBef>
                <a:spcPts val="600"/>
              </a:spcBef>
              <a:buClr>
                <a:srgbClr val="006283"/>
              </a:buClr>
              <a:buNone/>
              <a:defRPr/>
            </a:pPr>
            <a:br>
              <a:rPr lang="en-US" b="1" dirty="0">
                <a:latin typeface="Gill Sans MT" panose="020B0502020104020203" pitchFamily="34" charset="0"/>
              </a:rPr>
            </a:br>
            <a:endParaRPr lang="en-US" dirty="0">
              <a:solidFill>
                <a:srgbClr val="006283"/>
              </a:solidFill>
              <a:latin typeface="Gill Sans MT" panose="020B0502020104020203" pitchFamily="34" charset="0"/>
            </a:endParaRPr>
          </a:p>
        </p:txBody>
      </p:sp>
      <p:pic>
        <p:nvPicPr>
          <p:cNvPr id="4" name="Picture 3">
            <a:extLst>
              <a:ext uri="{FF2B5EF4-FFF2-40B4-BE49-F238E27FC236}">
                <a16:creationId xmlns:a16="http://schemas.microsoft.com/office/drawing/2014/main" id="{7C7AE1F4-BD98-06D3-1D0C-F9F824445799}"/>
              </a:ext>
            </a:extLst>
          </p:cNvPr>
          <p:cNvPicPr>
            <a:picLocks noChangeAspect="1"/>
          </p:cNvPicPr>
          <p:nvPr/>
        </p:nvPicPr>
        <p:blipFill rotWithShape="1">
          <a:blip r:embed="rId5"/>
          <a:srcRect r="59276"/>
          <a:stretch/>
        </p:blipFill>
        <p:spPr>
          <a:xfrm>
            <a:off x="10557567" y="-2873"/>
            <a:ext cx="1785141" cy="6858000"/>
          </a:xfrm>
          <a:prstGeom prst="rect">
            <a:avLst/>
          </a:prstGeom>
        </p:spPr>
      </p:pic>
      <p:pic>
        <p:nvPicPr>
          <p:cNvPr id="7" name="Picture 6">
            <a:extLst>
              <a:ext uri="{FF2B5EF4-FFF2-40B4-BE49-F238E27FC236}">
                <a16:creationId xmlns:a16="http://schemas.microsoft.com/office/drawing/2014/main" id="{E0A04B1D-3660-B1CE-0AA4-039674F3DC8E}"/>
              </a:ext>
            </a:extLst>
          </p:cNvPr>
          <p:cNvPicPr>
            <a:picLocks noChangeAspect="1"/>
          </p:cNvPicPr>
          <p:nvPr/>
        </p:nvPicPr>
        <p:blipFill>
          <a:blip r:embed="rId6"/>
          <a:stretch>
            <a:fillRect/>
          </a:stretch>
        </p:blipFill>
        <p:spPr>
          <a:xfrm>
            <a:off x="9639934" y="6466462"/>
            <a:ext cx="1530839" cy="270841"/>
          </a:xfrm>
          <a:prstGeom prst="rect">
            <a:avLst/>
          </a:prstGeom>
          <a:noFill/>
        </p:spPr>
      </p:pic>
      <p:pic>
        <p:nvPicPr>
          <p:cNvPr id="9" name="Audio 8">
            <a:hlinkClick r:id="" action="ppaction://media"/>
            <a:extLst>
              <a:ext uri="{FF2B5EF4-FFF2-40B4-BE49-F238E27FC236}">
                <a16:creationId xmlns:a16="http://schemas.microsoft.com/office/drawing/2014/main" id="{76B2815B-7A2D-F8A1-4275-13590EF121C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68074750"/>
      </p:ext>
    </p:extLst>
  </p:cSld>
  <p:clrMapOvr>
    <a:masterClrMapping/>
  </p:clrMapOvr>
  <mc:AlternateContent xmlns:mc="http://schemas.openxmlformats.org/markup-compatibility/2006" xmlns:p14="http://schemas.microsoft.com/office/powerpoint/2010/main">
    <mc:Choice Requires="p14">
      <p:transition spd="slow" p14:dur="2000" advTm="22978"/>
    </mc:Choice>
    <mc:Fallback xmlns="">
      <p:transition spd="slow" advTm="22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Primary focus for this session of stakeholder engagements</a:t>
            </a:r>
            <a:endParaRPr lang="en-ZA" sz="2000" dirty="0"/>
          </a:p>
        </p:txBody>
      </p:sp>
      <p:sp>
        <p:nvSpPr>
          <p:cNvPr id="3" name="Slide Number Placeholder 2"/>
          <p:cNvSpPr>
            <a:spLocks noGrp="1"/>
          </p:cNvSpPr>
          <p:nvPr>
            <p:ph type="sldNum" sz="quarter" idx="4"/>
          </p:nvPr>
        </p:nvSpPr>
        <p:spPr/>
        <p:txBody>
          <a:bodyPr/>
          <a:lstStyle/>
          <a:p>
            <a:fld id="{8406839F-D7A4-4E5D-B93D-768AD4D1DB36}" type="slidenum">
              <a:rPr lang="en-ZA" smtClean="0">
                <a:solidFill>
                  <a:srgbClr val="003399"/>
                </a:solidFill>
              </a:rPr>
              <a:pPr/>
              <a:t>14</a:t>
            </a:fld>
            <a:endParaRPr lang="en-ZA" dirty="0">
              <a:solidFill>
                <a:srgbClr val="003399"/>
              </a:solidFill>
            </a:endParaRPr>
          </a:p>
        </p:txBody>
      </p:sp>
      <p:sp>
        <p:nvSpPr>
          <p:cNvPr id="6" name="Text Placeholder 5"/>
          <p:cNvSpPr>
            <a:spLocks noGrp="1"/>
          </p:cNvSpPr>
          <p:nvPr>
            <p:ph type="body" sz="quarter" idx="13"/>
          </p:nvPr>
        </p:nvSpPr>
        <p:spPr>
          <a:xfrm>
            <a:off x="152504" y="1045029"/>
            <a:ext cx="11704136" cy="5303610"/>
          </a:xfrm>
        </p:spPr>
        <p:txBody>
          <a:bodyPr anchor="t" anchorCtr="0">
            <a:normAutofit fontScale="47500" lnSpcReduction="20000"/>
          </a:bodyPr>
          <a:lstStyle/>
          <a:p>
            <a:pPr marL="449263" algn="l"/>
            <a:r>
              <a:rPr lang="en-US" sz="2400" b="1" dirty="0">
                <a:latin typeface="Gill Sans MT" panose="020B0502020104020203" pitchFamily="34" charset="0"/>
              </a:rPr>
              <a:t>EXISTING PROVISION IN THE ACT</a:t>
            </a:r>
          </a:p>
          <a:p>
            <a:pPr marL="449263" algn="l"/>
            <a:br>
              <a:rPr lang="en-US" sz="2400" b="1" dirty="0">
                <a:latin typeface="Gill Sans MT" panose="020B0502020104020203" pitchFamily="34" charset="0"/>
              </a:rPr>
            </a:br>
            <a:r>
              <a:rPr lang="en-US" sz="2500" b="1" i="0" u="none" strike="noStrike" baseline="0" dirty="0">
                <a:solidFill>
                  <a:srgbClr val="252525"/>
                </a:solidFill>
                <a:latin typeface="Times-Bold"/>
              </a:rPr>
              <a:t>Species in need of protection or posing threat to environment</a:t>
            </a:r>
          </a:p>
          <a:p>
            <a:pPr marL="449263" algn="l"/>
            <a:r>
              <a:rPr lang="en-US" sz="2500" b="1" i="0" u="none" strike="noStrike" baseline="0" dirty="0">
                <a:solidFill>
                  <a:srgbClr val="252525"/>
                </a:solidFill>
                <a:latin typeface="Times-Bold"/>
              </a:rPr>
              <a:t>49. </a:t>
            </a:r>
            <a:r>
              <a:rPr lang="en-US" sz="2500" b="0" i="0" u="none" strike="noStrike" baseline="0" dirty="0">
                <a:solidFill>
                  <a:srgbClr val="252525"/>
                </a:solidFill>
                <a:latin typeface="Times-Roman"/>
              </a:rPr>
              <a:t>(1) The Provincial Minister may, by notice in the </a:t>
            </a:r>
            <a:r>
              <a:rPr lang="en-US" sz="2500" b="0" i="1" u="none" strike="noStrike" baseline="0" dirty="0">
                <a:solidFill>
                  <a:srgbClr val="252525"/>
                </a:solidFill>
                <a:latin typeface="Times-Italic"/>
              </a:rPr>
              <a:t>Provincial Gazette</a:t>
            </a:r>
            <a:r>
              <a:rPr lang="en-US" sz="2500" b="0" i="0" u="none" strike="noStrike" baseline="0" dirty="0">
                <a:solidFill>
                  <a:srgbClr val="252525"/>
                </a:solidFill>
                <a:latin typeface="Times-Roman"/>
              </a:rPr>
              <a:t>, publish a list of restricted activities or restricted methods in respect of any species or any category of species listed in terms of subsection (2).</a:t>
            </a:r>
          </a:p>
          <a:p>
            <a:pPr marL="449263" algn="l"/>
            <a:r>
              <a:rPr lang="en-US" sz="2500" b="0" i="0" u="none" strike="noStrike" baseline="0" dirty="0">
                <a:solidFill>
                  <a:srgbClr val="252525"/>
                </a:solidFill>
                <a:latin typeface="Times-Roman"/>
              </a:rPr>
              <a:t>(2) The Provincial Minister may, by notice in the </a:t>
            </a:r>
            <a:r>
              <a:rPr lang="en-US" sz="2500" b="0" i="1" u="none" strike="noStrike" baseline="0" dirty="0">
                <a:solidFill>
                  <a:srgbClr val="252525"/>
                </a:solidFill>
                <a:latin typeface="Times-Italic"/>
              </a:rPr>
              <a:t>Provincial Gazette</a:t>
            </a:r>
            <a:r>
              <a:rPr lang="en-US" sz="2500" b="0" i="0" u="none" strike="noStrike" baseline="0" dirty="0">
                <a:solidFill>
                  <a:srgbClr val="252525"/>
                </a:solidFill>
                <a:latin typeface="Times-Roman"/>
              </a:rPr>
              <a:t>, publish lists of the following species or categories of species:</a:t>
            </a:r>
          </a:p>
          <a:p>
            <a:pPr marL="449263" algn="l"/>
            <a:r>
              <a:rPr lang="en-US" sz="2500" b="0" i="1" u="none" strike="noStrike" baseline="0" dirty="0">
                <a:solidFill>
                  <a:srgbClr val="252525"/>
                </a:solidFill>
                <a:latin typeface="Times-Italic"/>
              </a:rPr>
              <a:t>(a) </a:t>
            </a:r>
            <a:r>
              <a:rPr lang="en-US" sz="2500" b="0" i="0" u="none" strike="noStrike" baseline="0" dirty="0">
                <a:solidFill>
                  <a:srgbClr val="252525"/>
                </a:solidFill>
                <a:latin typeface="Times-Roman"/>
              </a:rPr>
              <a:t>species which are extinct in the wild;</a:t>
            </a:r>
          </a:p>
          <a:p>
            <a:pPr marL="449263" algn="l"/>
            <a:r>
              <a:rPr lang="en-GB" sz="2500" b="0" i="1" u="none" strike="noStrike" baseline="0" dirty="0">
                <a:solidFill>
                  <a:srgbClr val="252525"/>
                </a:solidFill>
                <a:latin typeface="Times-Italic"/>
              </a:rPr>
              <a:t>(b) </a:t>
            </a:r>
            <a:r>
              <a:rPr lang="en-GB" sz="2500" b="0" i="0" u="none" strike="noStrike" baseline="0" dirty="0">
                <a:solidFill>
                  <a:srgbClr val="252525"/>
                </a:solidFill>
                <a:latin typeface="Times-Roman"/>
              </a:rPr>
              <a:t>critically endangered species;</a:t>
            </a:r>
          </a:p>
          <a:p>
            <a:pPr marL="449263" algn="l"/>
            <a:r>
              <a:rPr lang="en-GB" sz="2500" b="0" i="1" u="none" strike="noStrike" baseline="0" dirty="0">
                <a:solidFill>
                  <a:srgbClr val="252525"/>
                </a:solidFill>
                <a:latin typeface="Times-Italic"/>
              </a:rPr>
              <a:t>(c) </a:t>
            </a:r>
            <a:r>
              <a:rPr lang="en-GB" sz="2500" b="0" i="0" u="none" strike="noStrike" baseline="0" dirty="0">
                <a:solidFill>
                  <a:srgbClr val="252525"/>
                </a:solidFill>
                <a:latin typeface="Times-Roman"/>
              </a:rPr>
              <a:t>endangered species;</a:t>
            </a:r>
          </a:p>
          <a:p>
            <a:pPr marL="449263" algn="l"/>
            <a:r>
              <a:rPr lang="en-GB" sz="2500" b="0" i="1" u="none" strike="noStrike" baseline="0" dirty="0">
                <a:solidFill>
                  <a:srgbClr val="252525"/>
                </a:solidFill>
                <a:latin typeface="Times-Italic"/>
              </a:rPr>
              <a:t>(d) </a:t>
            </a:r>
            <a:r>
              <a:rPr lang="en-GB" sz="2500" b="0" i="0" u="none" strike="noStrike" baseline="0" dirty="0">
                <a:solidFill>
                  <a:srgbClr val="252525"/>
                </a:solidFill>
                <a:latin typeface="Times-Roman"/>
              </a:rPr>
              <a:t>vulnerable species;</a:t>
            </a:r>
          </a:p>
          <a:p>
            <a:pPr marL="449263" algn="l"/>
            <a:r>
              <a:rPr lang="en-US" sz="2500" b="0" i="1" u="none" strike="noStrike" baseline="0" dirty="0">
                <a:solidFill>
                  <a:srgbClr val="252525"/>
                </a:solidFill>
                <a:latin typeface="Times-Italic"/>
              </a:rPr>
              <a:t>(e) </a:t>
            </a:r>
            <a:r>
              <a:rPr lang="en-US" sz="2500" b="0" i="0" u="none" strike="noStrike" baseline="0" dirty="0">
                <a:solidFill>
                  <a:srgbClr val="252525"/>
                </a:solidFill>
                <a:latin typeface="Times-Roman"/>
              </a:rPr>
              <a:t>species that require protection and are not listed in terms of paragraph </a:t>
            </a:r>
            <a:r>
              <a:rPr lang="en-US" sz="2500" b="0" i="1" u="none" strike="noStrike" baseline="0" dirty="0">
                <a:solidFill>
                  <a:srgbClr val="252525"/>
                </a:solidFill>
                <a:latin typeface="Times-Italic"/>
              </a:rPr>
              <a:t>(a)</a:t>
            </a:r>
            <a:r>
              <a:rPr lang="en-US" sz="2500" b="0" i="0" u="none" strike="noStrike" baseline="0" dirty="0">
                <a:solidFill>
                  <a:srgbClr val="252525"/>
                </a:solidFill>
                <a:latin typeface="Times-Roman"/>
              </a:rPr>
              <a:t>, </a:t>
            </a:r>
            <a:r>
              <a:rPr lang="en-US" sz="2500" b="0" i="1" u="none" strike="noStrike" baseline="0" dirty="0">
                <a:solidFill>
                  <a:srgbClr val="252525"/>
                </a:solidFill>
                <a:latin typeface="Times-Italic"/>
              </a:rPr>
              <a:t>(b)</a:t>
            </a:r>
            <a:r>
              <a:rPr lang="en-US" sz="2500" b="0" i="0" u="none" strike="noStrike" baseline="0" dirty="0">
                <a:solidFill>
                  <a:srgbClr val="252525"/>
                </a:solidFill>
                <a:latin typeface="Times-Roman"/>
              </a:rPr>
              <a:t>, </a:t>
            </a:r>
            <a:r>
              <a:rPr lang="en-US" sz="2500" b="0" i="1" u="none" strike="noStrike" baseline="0" dirty="0">
                <a:solidFill>
                  <a:srgbClr val="252525"/>
                </a:solidFill>
                <a:latin typeface="Times-Italic"/>
              </a:rPr>
              <a:t>(c) </a:t>
            </a:r>
            <a:r>
              <a:rPr lang="en-US" sz="2500" b="0" i="0" u="none" strike="noStrike" baseline="0" dirty="0">
                <a:solidFill>
                  <a:srgbClr val="252525"/>
                </a:solidFill>
                <a:latin typeface="Times-Roman"/>
              </a:rPr>
              <a:t>or </a:t>
            </a:r>
            <a:r>
              <a:rPr lang="en-US" sz="2500" b="0" i="1" u="none" strike="noStrike" baseline="0" dirty="0">
                <a:solidFill>
                  <a:srgbClr val="252525"/>
                </a:solidFill>
                <a:latin typeface="Times-Italic"/>
              </a:rPr>
              <a:t>(d)</a:t>
            </a:r>
            <a:r>
              <a:rPr lang="en-US" sz="2500" b="0" i="0" u="none" strike="noStrike" baseline="0" dirty="0">
                <a:solidFill>
                  <a:srgbClr val="252525"/>
                </a:solidFill>
                <a:latin typeface="Times-Roman"/>
              </a:rPr>
              <a:t>, including species listed—</a:t>
            </a:r>
          </a:p>
          <a:p>
            <a:pPr marL="449263" algn="l"/>
            <a:r>
              <a:rPr lang="en-US" sz="2500" b="0" i="0" u="none" strike="noStrike" baseline="0" dirty="0">
                <a:solidFill>
                  <a:srgbClr val="252525"/>
                </a:solidFill>
                <a:latin typeface="Times-Roman"/>
              </a:rPr>
              <a:t>	(</a:t>
            </a:r>
            <a:r>
              <a:rPr lang="en-US" sz="2500" b="0" i="0" u="none" strike="noStrike" baseline="0" dirty="0" err="1">
                <a:solidFill>
                  <a:srgbClr val="252525"/>
                </a:solidFill>
                <a:latin typeface="Times-Roman"/>
              </a:rPr>
              <a:t>i</a:t>
            </a:r>
            <a:r>
              <a:rPr lang="en-US" sz="2500" b="0" i="0" u="none" strike="noStrike" baseline="0" dirty="0">
                <a:solidFill>
                  <a:srgbClr val="252525"/>
                </a:solidFill>
                <a:latin typeface="Times-Roman"/>
              </a:rPr>
              <a:t>) by the IUCN as Near Threatened, Data Deficient or Not Evaluated; or</a:t>
            </a:r>
          </a:p>
          <a:p>
            <a:pPr marL="449263" algn="l"/>
            <a:r>
              <a:rPr lang="en-US" sz="2500" b="0" i="0" u="none" strike="noStrike" baseline="0" dirty="0">
                <a:solidFill>
                  <a:srgbClr val="252525"/>
                </a:solidFill>
                <a:latin typeface="Times-Roman"/>
              </a:rPr>
              <a:t>	(ii) in appendices I, II and III of CITES;</a:t>
            </a:r>
          </a:p>
          <a:p>
            <a:pPr marL="449263" algn="l"/>
            <a:r>
              <a:rPr lang="en-US" sz="2500" b="0" i="1" u="none" strike="noStrike" baseline="0" dirty="0">
                <a:solidFill>
                  <a:srgbClr val="252525"/>
                </a:solidFill>
                <a:latin typeface="Times-Italic"/>
              </a:rPr>
              <a:t>(f) </a:t>
            </a:r>
            <a:r>
              <a:rPr lang="en-US" sz="2500" b="0" i="0" u="none" strike="noStrike" baseline="0" dirty="0">
                <a:solidFill>
                  <a:srgbClr val="252525"/>
                </a:solidFill>
                <a:latin typeface="Times-Roman"/>
              </a:rPr>
              <a:t>any other indigenous species not listed in terms of paragraph </a:t>
            </a:r>
            <a:r>
              <a:rPr lang="en-US" sz="2500" b="0" i="1" u="none" strike="noStrike" baseline="0" dirty="0">
                <a:solidFill>
                  <a:srgbClr val="252525"/>
                </a:solidFill>
                <a:latin typeface="Times-Italic"/>
              </a:rPr>
              <a:t>(a)</a:t>
            </a:r>
            <a:r>
              <a:rPr lang="en-US" sz="2500" b="0" i="0" u="none" strike="noStrike" baseline="0" dirty="0">
                <a:solidFill>
                  <a:srgbClr val="252525"/>
                </a:solidFill>
                <a:latin typeface="Times-Roman"/>
              </a:rPr>
              <a:t>, </a:t>
            </a:r>
            <a:r>
              <a:rPr lang="en-US" sz="2500" b="0" i="1" u="none" strike="noStrike" baseline="0" dirty="0">
                <a:solidFill>
                  <a:srgbClr val="252525"/>
                </a:solidFill>
                <a:latin typeface="Times-Italic"/>
              </a:rPr>
              <a:t>(b)</a:t>
            </a:r>
            <a:r>
              <a:rPr lang="en-US" sz="2500" b="0" i="0" u="none" strike="noStrike" baseline="0" dirty="0">
                <a:solidFill>
                  <a:srgbClr val="252525"/>
                </a:solidFill>
                <a:latin typeface="Times-Roman"/>
              </a:rPr>
              <a:t>, </a:t>
            </a:r>
            <a:r>
              <a:rPr lang="en-US" sz="2500" b="0" i="1" u="none" strike="noStrike" baseline="0" dirty="0">
                <a:solidFill>
                  <a:srgbClr val="252525"/>
                </a:solidFill>
                <a:latin typeface="Times-Italic"/>
              </a:rPr>
              <a:t>(c)</a:t>
            </a:r>
            <a:r>
              <a:rPr lang="en-US" sz="2500" b="0" i="0" u="none" strike="noStrike" baseline="0" dirty="0">
                <a:solidFill>
                  <a:srgbClr val="252525"/>
                </a:solidFill>
                <a:latin typeface="Times-Roman"/>
              </a:rPr>
              <a:t>, </a:t>
            </a:r>
            <a:r>
              <a:rPr lang="en-US" sz="2500" b="0" i="1" u="none" strike="noStrike" baseline="0" dirty="0">
                <a:solidFill>
                  <a:srgbClr val="252525"/>
                </a:solidFill>
                <a:latin typeface="Times-Italic"/>
              </a:rPr>
              <a:t>(d) </a:t>
            </a:r>
            <a:r>
              <a:rPr lang="en-GB" sz="2500" b="0" i="0" u="none" strike="noStrike" baseline="0" dirty="0">
                <a:solidFill>
                  <a:srgbClr val="252525"/>
                </a:solidFill>
                <a:latin typeface="Times-Roman"/>
              </a:rPr>
              <a:t>or </a:t>
            </a:r>
            <a:r>
              <a:rPr lang="en-GB" sz="2500" b="0" i="1" u="none" strike="noStrike" baseline="0" dirty="0">
                <a:solidFill>
                  <a:srgbClr val="252525"/>
                </a:solidFill>
                <a:latin typeface="Times-Italic"/>
              </a:rPr>
              <a:t>(e)</a:t>
            </a:r>
            <a:r>
              <a:rPr lang="en-GB" sz="2500" b="0" i="0" u="none" strike="noStrike" baseline="0" dirty="0">
                <a:solidFill>
                  <a:srgbClr val="252525"/>
                </a:solidFill>
                <a:latin typeface="Times-Roman"/>
              </a:rPr>
              <a:t>;</a:t>
            </a:r>
          </a:p>
          <a:p>
            <a:pPr marL="449263" algn="l"/>
            <a:r>
              <a:rPr lang="en-GB" sz="2500" b="0" i="1" u="none" strike="noStrike" baseline="0" dirty="0">
                <a:solidFill>
                  <a:srgbClr val="252525"/>
                </a:solidFill>
                <a:latin typeface="Times-Italic"/>
              </a:rPr>
              <a:t>(g) </a:t>
            </a:r>
            <a:r>
              <a:rPr lang="en-GB" sz="2500" b="0" i="0" u="none" strike="noStrike" baseline="0" dirty="0">
                <a:solidFill>
                  <a:srgbClr val="252525"/>
                </a:solidFill>
                <a:latin typeface="Times-Roman"/>
              </a:rPr>
              <a:t>extra-limital species;</a:t>
            </a:r>
          </a:p>
          <a:p>
            <a:pPr marL="449263" algn="l"/>
            <a:r>
              <a:rPr lang="en-US" sz="2500" b="0" i="1" u="none" strike="noStrike" baseline="0" dirty="0">
                <a:solidFill>
                  <a:srgbClr val="252525"/>
                </a:solidFill>
                <a:latin typeface="Times-Italic"/>
              </a:rPr>
              <a:t>(h) </a:t>
            </a:r>
            <a:r>
              <a:rPr lang="en-US" sz="2500" b="0" i="0" u="none" strike="noStrike" baseline="0" dirty="0">
                <a:solidFill>
                  <a:srgbClr val="252525"/>
                </a:solidFill>
                <a:latin typeface="Times-Roman"/>
              </a:rPr>
              <a:t>alien species other than extra-limital species;</a:t>
            </a:r>
          </a:p>
          <a:p>
            <a:pPr marL="449263" algn="l"/>
            <a:r>
              <a:rPr lang="en-US" sz="2500" b="0" i="1" u="none" strike="noStrike" baseline="0" dirty="0">
                <a:solidFill>
                  <a:srgbClr val="252525"/>
                </a:solidFill>
                <a:latin typeface="Times-Italic"/>
              </a:rPr>
              <a:t>(</a:t>
            </a:r>
            <a:r>
              <a:rPr lang="en-US" sz="2500" b="0" i="1" u="none" strike="noStrike" baseline="0" dirty="0" err="1">
                <a:solidFill>
                  <a:srgbClr val="252525"/>
                </a:solidFill>
                <a:latin typeface="Times-Italic"/>
              </a:rPr>
              <a:t>i</a:t>
            </a:r>
            <a:r>
              <a:rPr lang="en-US" sz="2500" b="0" i="1" u="none" strike="noStrike" baseline="0" dirty="0">
                <a:solidFill>
                  <a:srgbClr val="252525"/>
                </a:solidFill>
                <a:latin typeface="Times-Italic"/>
              </a:rPr>
              <a:t>) </a:t>
            </a:r>
            <a:r>
              <a:rPr lang="en-US" sz="2500" b="0" i="0" u="none" strike="noStrike" baseline="0" dirty="0">
                <a:solidFill>
                  <a:srgbClr val="252525"/>
                </a:solidFill>
                <a:latin typeface="Times-Roman"/>
              </a:rPr>
              <a:t>species that require special management measures; and</a:t>
            </a:r>
          </a:p>
          <a:p>
            <a:pPr marL="449263" algn="l"/>
            <a:r>
              <a:rPr lang="en-GB" sz="2500" b="0" i="1" u="none" strike="noStrike" baseline="0" dirty="0">
                <a:solidFill>
                  <a:srgbClr val="252525"/>
                </a:solidFill>
                <a:latin typeface="Times-Italic"/>
              </a:rPr>
              <a:t>(j) </a:t>
            </a:r>
            <a:r>
              <a:rPr lang="en-GB" sz="2500" b="0" i="0" u="none" strike="noStrike" baseline="0" dirty="0">
                <a:solidFill>
                  <a:srgbClr val="252525"/>
                </a:solidFill>
                <a:latin typeface="Times-Roman"/>
              </a:rPr>
              <a:t>domesticated species.</a:t>
            </a:r>
          </a:p>
          <a:p>
            <a:pPr marL="449263" algn="l"/>
            <a:endParaRPr lang="en-GB" sz="2500" b="0" i="0" u="none" strike="noStrike" baseline="0" dirty="0">
              <a:solidFill>
                <a:srgbClr val="252525"/>
              </a:solidFill>
              <a:latin typeface="Times-Roman"/>
            </a:endParaRPr>
          </a:p>
          <a:p>
            <a:pPr marL="449263" algn="l"/>
            <a:r>
              <a:rPr lang="en-US" sz="2500" b="0" i="0" u="none" strike="noStrike" baseline="0" dirty="0">
                <a:solidFill>
                  <a:srgbClr val="252525"/>
                </a:solidFill>
                <a:latin typeface="Times-Roman"/>
              </a:rPr>
              <a:t>(3) The Provincial Minister must at least every five years review the lists contemplated in subsections (1), (2) and (7).</a:t>
            </a:r>
          </a:p>
          <a:p>
            <a:pPr marL="449263" algn="l"/>
            <a:r>
              <a:rPr lang="en-US" sz="2500" b="0" i="0" u="none" strike="noStrike" baseline="0" dirty="0">
                <a:solidFill>
                  <a:srgbClr val="252525"/>
                </a:solidFill>
                <a:latin typeface="Times-Roman"/>
              </a:rPr>
              <a:t>(4) The Provincial Minister must prescribe the special management measures required for species listed in terms of subsection (2)</a:t>
            </a:r>
            <a:r>
              <a:rPr lang="en-US" sz="2500" b="0" i="1" u="none" strike="noStrike" baseline="0" dirty="0">
                <a:solidFill>
                  <a:srgbClr val="252525"/>
                </a:solidFill>
                <a:latin typeface="Times-Italic"/>
              </a:rPr>
              <a:t>(</a:t>
            </a:r>
            <a:r>
              <a:rPr lang="en-US" sz="2500" b="0" i="1" u="none" strike="noStrike" baseline="0" dirty="0" err="1">
                <a:solidFill>
                  <a:srgbClr val="252525"/>
                </a:solidFill>
                <a:latin typeface="Times-Italic"/>
              </a:rPr>
              <a:t>i</a:t>
            </a:r>
            <a:r>
              <a:rPr lang="en-US" sz="2500" b="0" i="1" u="none" strike="noStrike" baseline="0" dirty="0">
                <a:solidFill>
                  <a:srgbClr val="252525"/>
                </a:solidFill>
                <a:latin typeface="Times-Italic"/>
              </a:rPr>
              <a:t>)</a:t>
            </a:r>
            <a:r>
              <a:rPr lang="en-US" sz="2500" b="0" i="0" u="none" strike="noStrike" baseline="0" dirty="0">
                <a:solidFill>
                  <a:srgbClr val="252525"/>
                </a:solidFill>
                <a:latin typeface="Times-Roman"/>
              </a:rPr>
              <a:t>.</a:t>
            </a:r>
          </a:p>
          <a:p>
            <a:pPr marL="449263" algn="l"/>
            <a:r>
              <a:rPr lang="en-US" sz="2500" b="0" i="0" u="none" strike="noStrike" baseline="0" dirty="0">
                <a:solidFill>
                  <a:srgbClr val="252525"/>
                </a:solidFill>
                <a:latin typeface="Times-Roman"/>
              </a:rPr>
              <a:t>(5) No person may carry out a restricted activity or restricted method involving a species listed in terms of subsection (2), unless </a:t>
            </a:r>
            <a:r>
              <a:rPr lang="en-US" sz="2500" b="0" i="0" u="none" strike="noStrike" baseline="0" dirty="0" err="1">
                <a:solidFill>
                  <a:srgbClr val="252525"/>
                </a:solidFill>
                <a:latin typeface="Times-Roman"/>
              </a:rPr>
              <a:t>authorised</a:t>
            </a:r>
            <a:r>
              <a:rPr lang="en-US" sz="2500" b="0" i="0" u="none" strike="noStrike" baseline="0" dirty="0">
                <a:solidFill>
                  <a:srgbClr val="252525"/>
                </a:solidFill>
                <a:latin typeface="Times-Roman"/>
              </a:rPr>
              <a:t> to do so in terms of section </a:t>
            </a:r>
            <a:r>
              <a:rPr lang="en-GB" sz="2500" b="0" i="0" u="none" strike="noStrike" baseline="0" dirty="0">
                <a:solidFill>
                  <a:srgbClr val="252525"/>
                </a:solidFill>
                <a:latin typeface="Times-Roman"/>
              </a:rPr>
              <a:t>51(1)</a:t>
            </a:r>
            <a:r>
              <a:rPr lang="en-GB" sz="2500" b="0" i="1" u="none" strike="noStrike" baseline="0" dirty="0">
                <a:solidFill>
                  <a:srgbClr val="252525"/>
                </a:solidFill>
                <a:latin typeface="Times-Italic"/>
              </a:rPr>
              <a:t>(a)</a:t>
            </a:r>
            <a:r>
              <a:rPr lang="en-GB" sz="2500" b="0" i="0" u="none" strike="noStrike" baseline="0" dirty="0">
                <a:solidFill>
                  <a:srgbClr val="252525"/>
                </a:solidFill>
                <a:latin typeface="Times-Roman"/>
              </a:rPr>
              <a:t>.</a:t>
            </a:r>
          </a:p>
          <a:p>
            <a:pPr marL="449263" algn="l"/>
            <a:r>
              <a:rPr lang="en-US" sz="2500" b="0" i="0" u="none" strike="noStrike" baseline="0" dirty="0">
                <a:solidFill>
                  <a:srgbClr val="252525"/>
                </a:solidFill>
                <a:latin typeface="Times-Roman"/>
              </a:rPr>
              <a:t>(6) Subsection (5) does not apply to a listed species conveyed from outside the Province in transit through the Province to a destination outside the Province, provided that the transit through the Province takes place in terms of an applicable authorization in terms of any law.</a:t>
            </a:r>
          </a:p>
          <a:p>
            <a:pPr marL="449263" algn="l"/>
            <a:r>
              <a:rPr lang="en-US" sz="2500" b="0" i="0" u="none" strike="noStrike" baseline="0" dirty="0">
                <a:solidFill>
                  <a:srgbClr val="252525"/>
                </a:solidFill>
                <a:latin typeface="Times-Roman"/>
              </a:rPr>
              <a:t>(7) The Provincial Minister may, by notice in the </a:t>
            </a:r>
            <a:r>
              <a:rPr lang="en-US" sz="2500" b="0" i="1" u="none" strike="noStrike" baseline="0" dirty="0">
                <a:solidFill>
                  <a:srgbClr val="252525"/>
                </a:solidFill>
                <a:latin typeface="Times-Italic"/>
              </a:rPr>
              <a:t>Provincial Gazette</a:t>
            </a:r>
            <a:r>
              <a:rPr lang="en-US" sz="2500" b="0" i="0" u="none" strike="noStrike" baseline="0" dirty="0">
                <a:solidFill>
                  <a:srgbClr val="252525"/>
                </a:solidFill>
                <a:latin typeface="Times-Roman"/>
              </a:rPr>
              <a:t>, publish—</a:t>
            </a:r>
          </a:p>
          <a:p>
            <a:pPr marL="449263" algn="l"/>
            <a:r>
              <a:rPr lang="en-US" sz="2500" b="0" i="1" u="none" strike="noStrike" baseline="0" dirty="0">
                <a:solidFill>
                  <a:srgbClr val="252525"/>
                </a:solidFill>
                <a:latin typeface="Times-Italic"/>
              </a:rPr>
              <a:t>(a) </a:t>
            </a:r>
            <a:r>
              <a:rPr lang="en-US" sz="2500" b="0" i="0" u="none" strike="noStrike" baseline="0" dirty="0">
                <a:solidFill>
                  <a:srgbClr val="252525"/>
                </a:solidFill>
                <a:latin typeface="Times-Roman"/>
              </a:rPr>
              <a:t>a list of species; and</a:t>
            </a:r>
          </a:p>
          <a:p>
            <a:pPr marL="449263" algn="l"/>
            <a:r>
              <a:rPr lang="en-US" sz="2500" b="0" i="1" u="none" strike="noStrike" baseline="0" dirty="0">
                <a:solidFill>
                  <a:srgbClr val="252525"/>
                </a:solidFill>
                <a:latin typeface="Times-Italic"/>
              </a:rPr>
              <a:t>(b) </a:t>
            </a:r>
            <a:r>
              <a:rPr lang="en-US" sz="2500" b="0" i="0" u="none" strike="noStrike" baseline="0" dirty="0">
                <a:solidFill>
                  <a:srgbClr val="252525"/>
                </a:solidFill>
                <a:latin typeface="Times-Roman"/>
              </a:rPr>
              <a:t>the list of restricted activities or restricted methods contemplated in subsection (1) involving a species contemplated in paragraph </a:t>
            </a:r>
            <a:r>
              <a:rPr lang="en-US" sz="2500" b="0" i="1" u="none" strike="noStrike" baseline="0" dirty="0">
                <a:solidFill>
                  <a:srgbClr val="252525"/>
                </a:solidFill>
                <a:latin typeface="Times-Italic"/>
              </a:rPr>
              <a:t>(a)</a:t>
            </a:r>
            <a:r>
              <a:rPr lang="en-US" sz="2500" b="0" i="0" u="none" strike="noStrike" baseline="0" dirty="0">
                <a:solidFill>
                  <a:srgbClr val="252525"/>
                </a:solidFill>
                <a:latin typeface="Times-Roman"/>
              </a:rPr>
              <a:t>, in respect of which an </a:t>
            </a:r>
            <a:r>
              <a:rPr lang="en-US" sz="2500" b="0" i="0" u="none" strike="noStrike" baseline="0" dirty="0" err="1">
                <a:solidFill>
                  <a:srgbClr val="252525"/>
                </a:solidFill>
                <a:latin typeface="Times-Roman"/>
              </a:rPr>
              <a:t>authorisation</a:t>
            </a:r>
            <a:r>
              <a:rPr lang="en-US" sz="2500" b="0" i="0" u="none" strike="noStrike" baseline="0" dirty="0">
                <a:solidFill>
                  <a:srgbClr val="252525"/>
                </a:solidFill>
                <a:latin typeface="Times-Roman"/>
              </a:rPr>
              <a:t> may not be issued in terms of this Act.</a:t>
            </a:r>
          </a:p>
          <a:p>
            <a:pPr marL="449263" algn="l"/>
            <a:r>
              <a:rPr lang="en-US" sz="2500" b="0" i="0" u="none" strike="noStrike" baseline="0" dirty="0">
                <a:solidFill>
                  <a:srgbClr val="252525"/>
                </a:solidFill>
                <a:latin typeface="Times-Roman"/>
              </a:rPr>
              <a:t>(8) No person may carry out a restricted activity or restricted method involving a species listed in terms of subsection (7).</a:t>
            </a:r>
            <a:endParaRPr lang="en-US" sz="2500" dirty="0">
              <a:solidFill>
                <a:srgbClr val="006283"/>
              </a:solidFill>
              <a:latin typeface="Gill Sans MT" panose="020B0502020104020203" pitchFamily="34" charset="0"/>
            </a:endParaRPr>
          </a:p>
        </p:txBody>
      </p:sp>
      <p:pic>
        <p:nvPicPr>
          <p:cNvPr id="4" name="Picture 3">
            <a:extLst>
              <a:ext uri="{FF2B5EF4-FFF2-40B4-BE49-F238E27FC236}">
                <a16:creationId xmlns:a16="http://schemas.microsoft.com/office/drawing/2014/main" id="{7C7AE1F4-BD98-06D3-1D0C-F9F824445799}"/>
              </a:ext>
            </a:extLst>
          </p:cNvPr>
          <p:cNvPicPr>
            <a:picLocks noChangeAspect="1"/>
          </p:cNvPicPr>
          <p:nvPr/>
        </p:nvPicPr>
        <p:blipFill rotWithShape="1">
          <a:blip r:embed="rId5"/>
          <a:srcRect r="59276"/>
          <a:stretch/>
        </p:blipFill>
        <p:spPr>
          <a:xfrm>
            <a:off x="10557567" y="-2873"/>
            <a:ext cx="1785141" cy="6858000"/>
          </a:xfrm>
          <a:prstGeom prst="rect">
            <a:avLst/>
          </a:prstGeom>
        </p:spPr>
      </p:pic>
      <p:pic>
        <p:nvPicPr>
          <p:cNvPr id="7" name="Picture 6">
            <a:extLst>
              <a:ext uri="{FF2B5EF4-FFF2-40B4-BE49-F238E27FC236}">
                <a16:creationId xmlns:a16="http://schemas.microsoft.com/office/drawing/2014/main" id="{E0A04B1D-3660-B1CE-0AA4-039674F3DC8E}"/>
              </a:ext>
            </a:extLst>
          </p:cNvPr>
          <p:cNvPicPr>
            <a:picLocks noChangeAspect="1"/>
          </p:cNvPicPr>
          <p:nvPr/>
        </p:nvPicPr>
        <p:blipFill>
          <a:blip r:embed="rId6"/>
          <a:stretch>
            <a:fillRect/>
          </a:stretch>
        </p:blipFill>
        <p:spPr>
          <a:xfrm>
            <a:off x="9639934" y="6466462"/>
            <a:ext cx="1530839" cy="270841"/>
          </a:xfrm>
          <a:prstGeom prst="rect">
            <a:avLst/>
          </a:prstGeom>
          <a:noFill/>
        </p:spPr>
      </p:pic>
      <p:pic>
        <p:nvPicPr>
          <p:cNvPr id="31" name="Audio 30">
            <a:hlinkClick r:id="" action="ppaction://media"/>
            <a:extLst>
              <a:ext uri="{FF2B5EF4-FFF2-40B4-BE49-F238E27FC236}">
                <a16:creationId xmlns:a16="http://schemas.microsoft.com/office/drawing/2014/main" id="{C7C07374-DB61-C5A3-060A-4BD854B8DD5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27128890"/>
      </p:ext>
    </p:extLst>
  </p:cSld>
  <p:clrMapOvr>
    <a:masterClrMapping/>
  </p:clrMapOvr>
  <mc:AlternateContent xmlns:mc="http://schemas.openxmlformats.org/markup-compatibility/2006" xmlns:p14="http://schemas.microsoft.com/office/powerpoint/2010/main">
    <mc:Choice Requires="p14">
      <p:transition spd="slow" p14:dur="2000" advTm="130126"/>
    </mc:Choice>
    <mc:Fallback xmlns="">
      <p:transition spd="slow" advTm="130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Secondary focus for this session of stakeholder engagements</a:t>
            </a:r>
            <a:endParaRPr lang="en-ZA" sz="2000" dirty="0"/>
          </a:p>
        </p:txBody>
      </p:sp>
      <p:sp>
        <p:nvSpPr>
          <p:cNvPr id="3" name="Slide Number Placeholder 2"/>
          <p:cNvSpPr>
            <a:spLocks noGrp="1"/>
          </p:cNvSpPr>
          <p:nvPr>
            <p:ph type="sldNum" sz="quarter" idx="4"/>
          </p:nvPr>
        </p:nvSpPr>
        <p:spPr/>
        <p:txBody>
          <a:bodyPr/>
          <a:lstStyle/>
          <a:p>
            <a:fld id="{8406839F-D7A4-4E5D-B93D-768AD4D1DB36}" type="slidenum">
              <a:rPr lang="en-ZA" smtClean="0">
                <a:solidFill>
                  <a:srgbClr val="003399"/>
                </a:solidFill>
              </a:rPr>
              <a:pPr/>
              <a:t>15</a:t>
            </a:fld>
            <a:endParaRPr lang="en-ZA" dirty="0">
              <a:solidFill>
                <a:srgbClr val="003399"/>
              </a:solidFill>
            </a:endParaRPr>
          </a:p>
        </p:txBody>
      </p:sp>
      <p:pic>
        <p:nvPicPr>
          <p:cNvPr id="4" name="Picture 3">
            <a:extLst>
              <a:ext uri="{FF2B5EF4-FFF2-40B4-BE49-F238E27FC236}">
                <a16:creationId xmlns:a16="http://schemas.microsoft.com/office/drawing/2014/main" id="{7C7AE1F4-BD98-06D3-1D0C-F9F824445799}"/>
              </a:ext>
            </a:extLst>
          </p:cNvPr>
          <p:cNvPicPr>
            <a:picLocks noChangeAspect="1"/>
          </p:cNvPicPr>
          <p:nvPr/>
        </p:nvPicPr>
        <p:blipFill rotWithShape="1">
          <a:blip r:embed="rId5"/>
          <a:srcRect r="59276"/>
          <a:stretch/>
        </p:blipFill>
        <p:spPr>
          <a:xfrm>
            <a:off x="10557567" y="-2873"/>
            <a:ext cx="1785141" cy="6858000"/>
          </a:xfrm>
          <a:prstGeom prst="rect">
            <a:avLst/>
          </a:prstGeom>
        </p:spPr>
      </p:pic>
      <p:pic>
        <p:nvPicPr>
          <p:cNvPr id="7" name="Picture 6">
            <a:extLst>
              <a:ext uri="{FF2B5EF4-FFF2-40B4-BE49-F238E27FC236}">
                <a16:creationId xmlns:a16="http://schemas.microsoft.com/office/drawing/2014/main" id="{E0A04B1D-3660-B1CE-0AA4-039674F3DC8E}"/>
              </a:ext>
            </a:extLst>
          </p:cNvPr>
          <p:cNvPicPr>
            <a:picLocks noChangeAspect="1"/>
          </p:cNvPicPr>
          <p:nvPr/>
        </p:nvPicPr>
        <p:blipFill>
          <a:blip r:embed="rId6"/>
          <a:stretch>
            <a:fillRect/>
          </a:stretch>
        </p:blipFill>
        <p:spPr>
          <a:xfrm>
            <a:off x="9639934" y="6466462"/>
            <a:ext cx="1530839" cy="270841"/>
          </a:xfrm>
          <a:prstGeom prst="rect">
            <a:avLst/>
          </a:prstGeom>
          <a:noFill/>
        </p:spPr>
      </p:pic>
      <p:sp>
        <p:nvSpPr>
          <p:cNvPr id="6" name="Text Placeholder 5"/>
          <p:cNvSpPr>
            <a:spLocks noGrp="1"/>
          </p:cNvSpPr>
          <p:nvPr>
            <p:ph type="body" sz="quarter" idx="13"/>
          </p:nvPr>
        </p:nvSpPr>
        <p:spPr>
          <a:xfrm>
            <a:off x="226021" y="924081"/>
            <a:ext cx="11798300" cy="5386236"/>
          </a:xfrm>
          <a:solidFill>
            <a:schemeClr val="bg1">
              <a:lumMod val="95000"/>
            </a:schemeClr>
          </a:solidFill>
        </p:spPr>
        <p:txBody>
          <a:bodyPr numCol="2" anchor="t" anchorCtr="0">
            <a:normAutofit fontScale="25000" lnSpcReduction="20000"/>
          </a:bodyPr>
          <a:lstStyle/>
          <a:p>
            <a:pPr marL="180000" lvl="2" indent="0">
              <a:lnSpc>
                <a:spcPct val="120000"/>
              </a:lnSpc>
              <a:spcBef>
                <a:spcPts val="600"/>
              </a:spcBef>
              <a:buClr>
                <a:srgbClr val="006283"/>
              </a:buClr>
              <a:buNone/>
              <a:defRPr/>
            </a:pPr>
            <a:r>
              <a:rPr lang="en-US" sz="6000" b="1" dirty="0">
                <a:latin typeface="Gill Sans MT" panose="020B0502020104020203" pitchFamily="34" charset="0"/>
              </a:rPr>
              <a:t>CHAPTER 8:  AUTHORISATION </a:t>
            </a:r>
          </a:p>
          <a:p>
            <a:pPr marL="180000" lvl="2" indent="0">
              <a:lnSpc>
                <a:spcPct val="120000"/>
              </a:lnSpc>
              <a:spcBef>
                <a:spcPts val="600"/>
              </a:spcBef>
              <a:buClr>
                <a:srgbClr val="006283"/>
              </a:buClr>
              <a:buNone/>
              <a:defRPr/>
            </a:pPr>
            <a:r>
              <a:rPr lang="en-US" sz="6000" dirty="0">
                <a:latin typeface="Gill Sans MT" panose="020B0502020104020203" pitchFamily="34" charset="0"/>
              </a:rPr>
              <a:t>50.  Application for </a:t>
            </a:r>
            <a:r>
              <a:rPr lang="en-US" sz="6000" dirty="0" err="1">
                <a:latin typeface="Gill Sans MT" panose="020B0502020104020203" pitchFamily="34" charset="0"/>
              </a:rPr>
              <a:t>authorisation</a:t>
            </a:r>
            <a:endParaRPr lang="en-US" sz="6000" dirty="0">
              <a:latin typeface="Gill Sans MT" panose="020B0502020104020203" pitchFamily="34" charset="0"/>
            </a:endParaRPr>
          </a:p>
          <a:p>
            <a:pPr marL="180000" lvl="2" indent="0">
              <a:lnSpc>
                <a:spcPct val="120000"/>
              </a:lnSpc>
              <a:spcBef>
                <a:spcPts val="600"/>
              </a:spcBef>
              <a:buClr>
                <a:srgbClr val="006283"/>
              </a:buClr>
              <a:buNone/>
              <a:defRPr/>
            </a:pPr>
            <a:r>
              <a:rPr lang="en-US" sz="6000" dirty="0">
                <a:latin typeface="Gill Sans MT" panose="020B0502020104020203" pitchFamily="34" charset="0"/>
              </a:rPr>
              <a:t>51. Decision on application for </a:t>
            </a:r>
            <a:r>
              <a:rPr lang="en-US" sz="6000" dirty="0" err="1">
                <a:latin typeface="Gill Sans MT" panose="020B0502020104020203" pitchFamily="34" charset="0"/>
              </a:rPr>
              <a:t>authorisation</a:t>
            </a:r>
            <a:endParaRPr lang="en-US" sz="6000" dirty="0">
              <a:latin typeface="Gill Sans MT" panose="020B0502020104020203" pitchFamily="34" charset="0"/>
            </a:endParaRPr>
          </a:p>
          <a:p>
            <a:pPr marL="180000" lvl="2" indent="0">
              <a:lnSpc>
                <a:spcPct val="120000"/>
              </a:lnSpc>
              <a:spcBef>
                <a:spcPts val="600"/>
              </a:spcBef>
              <a:buClr>
                <a:srgbClr val="006283"/>
              </a:buClr>
              <a:buNone/>
              <a:defRPr/>
            </a:pPr>
            <a:r>
              <a:rPr lang="en-US" sz="6000" dirty="0">
                <a:latin typeface="Gill Sans MT" panose="020B0502020104020203" pitchFamily="34" charset="0"/>
              </a:rPr>
              <a:t>52. Risk assessments and expert evidence</a:t>
            </a:r>
          </a:p>
          <a:p>
            <a:pPr marL="180000" lvl="2" indent="0">
              <a:lnSpc>
                <a:spcPct val="120000"/>
              </a:lnSpc>
              <a:spcBef>
                <a:spcPts val="600"/>
              </a:spcBef>
              <a:buClr>
                <a:srgbClr val="006283"/>
              </a:buClr>
              <a:buNone/>
              <a:defRPr/>
            </a:pPr>
            <a:r>
              <a:rPr lang="en-US" sz="6000" dirty="0">
                <a:latin typeface="Gill Sans MT" panose="020B0502020104020203" pitchFamily="34" charset="0"/>
              </a:rPr>
              <a:t>53. Proof of legal possession</a:t>
            </a:r>
          </a:p>
          <a:p>
            <a:pPr marL="180000" lvl="2" indent="0">
              <a:lnSpc>
                <a:spcPct val="120000"/>
              </a:lnSpc>
              <a:spcBef>
                <a:spcPts val="600"/>
              </a:spcBef>
              <a:buClr>
                <a:srgbClr val="006283"/>
              </a:buClr>
              <a:buNone/>
              <a:defRPr/>
            </a:pPr>
            <a:r>
              <a:rPr lang="en-US" sz="6000" dirty="0">
                <a:latin typeface="Gill Sans MT" panose="020B0502020104020203" pitchFamily="34" charset="0"/>
              </a:rPr>
              <a:t>54. Integrated </a:t>
            </a:r>
            <a:r>
              <a:rPr lang="en-US" sz="6000" dirty="0" err="1">
                <a:latin typeface="Gill Sans MT" panose="020B0502020104020203" pitchFamily="34" charset="0"/>
              </a:rPr>
              <a:t>authorisation</a:t>
            </a:r>
            <a:endParaRPr lang="en-US" sz="6000" dirty="0">
              <a:latin typeface="Gill Sans MT" panose="020B0502020104020203" pitchFamily="34" charset="0"/>
            </a:endParaRPr>
          </a:p>
          <a:p>
            <a:pPr marL="180000" lvl="2" indent="0">
              <a:lnSpc>
                <a:spcPct val="120000"/>
              </a:lnSpc>
              <a:spcBef>
                <a:spcPts val="600"/>
              </a:spcBef>
              <a:buClr>
                <a:srgbClr val="006283"/>
              </a:buClr>
              <a:buNone/>
              <a:defRPr/>
            </a:pPr>
            <a:r>
              <a:rPr lang="en-US" sz="6000" dirty="0">
                <a:latin typeface="Gill Sans MT" panose="020B0502020104020203" pitchFamily="34" charset="0"/>
              </a:rPr>
              <a:t>55. Review, suspension, withdrawal and amendment of </a:t>
            </a:r>
            <a:r>
              <a:rPr lang="en-US" sz="6000" dirty="0" err="1">
                <a:latin typeface="Gill Sans MT" panose="020B0502020104020203" pitchFamily="34" charset="0"/>
              </a:rPr>
              <a:t>authorisation</a:t>
            </a:r>
            <a:endParaRPr lang="en-US" sz="6000" dirty="0">
              <a:latin typeface="Gill Sans MT" panose="020B0502020104020203" pitchFamily="34" charset="0"/>
            </a:endParaRPr>
          </a:p>
          <a:p>
            <a:pPr marL="180000" lvl="2" indent="0">
              <a:lnSpc>
                <a:spcPct val="120000"/>
              </a:lnSpc>
              <a:spcBef>
                <a:spcPts val="600"/>
              </a:spcBef>
              <a:buClr>
                <a:srgbClr val="006283"/>
              </a:buClr>
              <a:buNone/>
              <a:defRPr/>
            </a:pPr>
            <a:r>
              <a:rPr lang="en-US" sz="5600" b="1" dirty="0">
                <a:latin typeface="Gill Sans MT" panose="020B0502020104020203" pitchFamily="34" charset="0"/>
              </a:rPr>
              <a:t>CHAPTER 9: COMPLIANCE AND ENFORCEMENT</a:t>
            </a:r>
          </a:p>
          <a:p>
            <a:pPr marL="180000" lvl="2" indent="0">
              <a:lnSpc>
                <a:spcPct val="120000"/>
              </a:lnSpc>
              <a:spcBef>
                <a:spcPts val="600"/>
              </a:spcBef>
              <a:buClr>
                <a:srgbClr val="006283"/>
              </a:buClr>
              <a:buNone/>
              <a:defRPr/>
            </a:pPr>
            <a:r>
              <a:rPr lang="en-US" sz="5600" b="1" dirty="0">
                <a:latin typeface="Gill Sans MT" panose="020B0502020104020203" pitchFamily="34" charset="0"/>
              </a:rPr>
              <a:t>Part 1 Compliance and enforcement officials and judicial matters</a:t>
            </a:r>
          </a:p>
          <a:p>
            <a:pPr marL="180000" lvl="2" indent="0">
              <a:lnSpc>
                <a:spcPct val="120000"/>
              </a:lnSpc>
              <a:spcBef>
                <a:spcPts val="600"/>
              </a:spcBef>
              <a:buClr>
                <a:srgbClr val="006283"/>
              </a:buClr>
              <a:buNone/>
              <a:defRPr/>
            </a:pPr>
            <a:r>
              <a:rPr lang="en-US" sz="5600" dirty="0">
                <a:latin typeface="Gill Sans MT" panose="020B0502020104020203" pitchFamily="34" charset="0"/>
              </a:rPr>
              <a:t>56. Designation of nature conservation officers, nature conservation rangers and honorary nature conservation officers</a:t>
            </a:r>
          </a:p>
          <a:p>
            <a:pPr marL="180000" lvl="2" indent="0">
              <a:lnSpc>
                <a:spcPct val="120000"/>
              </a:lnSpc>
              <a:spcBef>
                <a:spcPts val="600"/>
              </a:spcBef>
              <a:buClr>
                <a:srgbClr val="006283"/>
              </a:buClr>
              <a:buNone/>
              <a:defRPr/>
            </a:pPr>
            <a:r>
              <a:rPr lang="en-US" sz="5600" dirty="0">
                <a:latin typeface="Gill Sans MT" panose="020B0502020104020203" pitchFamily="34" charset="0"/>
              </a:rPr>
              <a:t>57. Declaration of nature conservation officers and nature conservation rangers as peace officers</a:t>
            </a:r>
          </a:p>
          <a:p>
            <a:pPr marL="180000" lvl="2" indent="0">
              <a:lnSpc>
                <a:spcPct val="120000"/>
              </a:lnSpc>
              <a:spcBef>
                <a:spcPts val="600"/>
              </a:spcBef>
              <a:buClr>
                <a:srgbClr val="006283"/>
              </a:buClr>
              <a:buNone/>
              <a:defRPr/>
            </a:pPr>
            <a:r>
              <a:rPr lang="en-US" sz="5600" dirty="0">
                <a:latin typeface="Gill Sans MT" panose="020B0502020104020203" pitchFamily="34" charset="0"/>
              </a:rPr>
              <a:t>58. Mandate of nature conservation officers and nature conservation rangers</a:t>
            </a:r>
          </a:p>
          <a:p>
            <a:pPr marL="180000" lvl="2" indent="0">
              <a:lnSpc>
                <a:spcPct val="120000"/>
              </a:lnSpc>
              <a:spcBef>
                <a:spcPts val="600"/>
              </a:spcBef>
              <a:buClr>
                <a:srgbClr val="006283"/>
              </a:buClr>
              <a:buNone/>
              <a:defRPr/>
            </a:pPr>
            <a:r>
              <a:rPr lang="en-US" sz="5600" dirty="0">
                <a:latin typeface="Gill Sans MT" panose="020B0502020104020203" pitchFamily="34" charset="0"/>
              </a:rPr>
              <a:t>59. Honorary nature conservation officers</a:t>
            </a:r>
          </a:p>
          <a:p>
            <a:pPr marL="180000" lvl="2" indent="0">
              <a:lnSpc>
                <a:spcPct val="120000"/>
              </a:lnSpc>
              <a:spcBef>
                <a:spcPts val="600"/>
              </a:spcBef>
              <a:buClr>
                <a:srgbClr val="006283"/>
              </a:buClr>
              <a:buNone/>
              <a:defRPr/>
            </a:pPr>
            <a:r>
              <a:rPr lang="en-US" sz="5600" dirty="0">
                <a:latin typeface="Gill Sans MT" panose="020B0502020104020203" pitchFamily="34" charset="0"/>
              </a:rPr>
              <a:t>60. Functions of nature conservation officers and nature conservation rangers</a:t>
            </a:r>
          </a:p>
          <a:p>
            <a:pPr marL="180000" lvl="2" indent="0">
              <a:lnSpc>
                <a:spcPct val="120000"/>
              </a:lnSpc>
              <a:spcBef>
                <a:spcPts val="600"/>
              </a:spcBef>
              <a:buClr>
                <a:srgbClr val="006283"/>
              </a:buClr>
              <a:buNone/>
              <a:defRPr/>
            </a:pPr>
            <a:r>
              <a:rPr lang="en-US" sz="5600" dirty="0">
                <a:latin typeface="Gill Sans MT" panose="020B0502020104020203" pitchFamily="34" charset="0"/>
              </a:rPr>
              <a:t>61. Identity card and letter of designation</a:t>
            </a:r>
          </a:p>
          <a:p>
            <a:pPr marL="180000" lvl="2" indent="0">
              <a:lnSpc>
                <a:spcPct val="120000"/>
              </a:lnSpc>
              <a:spcBef>
                <a:spcPts val="600"/>
              </a:spcBef>
              <a:buClr>
                <a:srgbClr val="006283"/>
              </a:buClr>
              <a:buNone/>
              <a:defRPr/>
            </a:pPr>
            <a:r>
              <a:rPr lang="en-US" sz="5600" dirty="0">
                <a:latin typeface="Gill Sans MT" panose="020B0502020104020203" pitchFamily="34" charset="0"/>
              </a:rPr>
              <a:t>62. General powers of nature conservation officers and nature conservation rangers</a:t>
            </a:r>
          </a:p>
          <a:p>
            <a:pPr marL="180000" lvl="2" indent="0">
              <a:lnSpc>
                <a:spcPct val="120000"/>
              </a:lnSpc>
              <a:spcBef>
                <a:spcPts val="600"/>
              </a:spcBef>
              <a:buClr>
                <a:srgbClr val="006283"/>
              </a:buClr>
              <a:buNone/>
              <a:defRPr/>
            </a:pPr>
            <a:r>
              <a:rPr lang="en-US" sz="5600" dirty="0">
                <a:latin typeface="Gill Sans MT" panose="020B0502020104020203" pitchFamily="34" charset="0"/>
              </a:rPr>
              <a:t>63. Routine inspections</a:t>
            </a:r>
          </a:p>
          <a:p>
            <a:pPr marL="180000" lvl="2" indent="0">
              <a:lnSpc>
                <a:spcPct val="120000"/>
              </a:lnSpc>
              <a:spcBef>
                <a:spcPts val="600"/>
              </a:spcBef>
              <a:buClr>
                <a:srgbClr val="006283"/>
              </a:buClr>
              <a:buNone/>
              <a:defRPr/>
            </a:pPr>
            <a:r>
              <a:rPr lang="en-US" sz="5600" dirty="0">
                <a:latin typeface="Gill Sans MT" panose="020B0502020104020203" pitchFamily="34" charset="0"/>
              </a:rPr>
              <a:t>64. Warrants</a:t>
            </a:r>
          </a:p>
          <a:p>
            <a:pPr marL="180000" lvl="2" indent="0">
              <a:lnSpc>
                <a:spcPct val="120000"/>
              </a:lnSpc>
              <a:spcBef>
                <a:spcPts val="600"/>
              </a:spcBef>
              <a:buClr>
                <a:srgbClr val="006283"/>
              </a:buClr>
              <a:buNone/>
              <a:defRPr/>
            </a:pPr>
            <a:r>
              <a:rPr lang="en-US" sz="5600" dirty="0">
                <a:latin typeface="Gill Sans MT" panose="020B0502020104020203" pitchFamily="34" charset="0"/>
              </a:rPr>
              <a:t>65. Powers to stop, enter and search vehicles, vessels, aircraft and other conveyance</a:t>
            </a:r>
          </a:p>
          <a:p>
            <a:pPr marL="180000" lvl="2" indent="0">
              <a:lnSpc>
                <a:spcPct val="120000"/>
              </a:lnSpc>
              <a:spcBef>
                <a:spcPts val="600"/>
              </a:spcBef>
              <a:buClr>
                <a:srgbClr val="006283"/>
              </a:buClr>
              <a:buNone/>
              <a:defRPr/>
            </a:pPr>
            <a:r>
              <a:rPr lang="en-US" sz="5600" dirty="0">
                <a:latin typeface="Gill Sans MT" panose="020B0502020104020203" pitchFamily="34" charset="0"/>
              </a:rPr>
              <a:t>66. Duty to produce documents</a:t>
            </a:r>
          </a:p>
          <a:p>
            <a:pPr marL="180000" lvl="2" indent="0">
              <a:lnSpc>
                <a:spcPct val="120000"/>
              </a:lnSpc>
              <a:spcBef>
                <a:spcPts val="600"/>
              </a:spcBef>
              <a:buClr>
                <a:srgbClr val="006283"/>
              </a:buClr>
              <a:buNone/>
              <a:defRPr/>
            </a:pPr>
            <a:r>
              <a:rPr lang="en-US" sz="5600" dirty="0">
                <a:latin typeface="Gill Sans MT" panose="020B0502020104020203" pitchFamily="34" charset="0"/>
              </a:rPr>
              <a:t>67. Treatment of seized specimen or item</a:t>
            </a:r>
          </a:p>
          <a:p>
            <a:pPr marL="180000" lvl="2" indent="0">
              <a:lnSpc>
                <a:spcPct val="120000"/>
              </a:lnSpc>
              <a:spcBef>
                <a:spcPts val="600"/>
              </a:spcBef>
              <a:buClr>
                <a:srgbClr val="006283"/>
              </a:buClr>
              <a:buNone/>
              <a:defRPr/>
            </a:pPr>
            <a:r>
              <a:rPr lang="en-US" sz="5600" dirty="0">
                <a:latin typeface="Gill Sans MT" panose="020B0502020104020203" pitchFamily="34" charset="0"/>
              </a:rPr>
              <a:t>68. Security for release of vehicles, vessels, aircraft or other conveyance</a:t>
            </a:r>
          </a:p>
          <a:p>
            <a:pPr marL="180000" lvl="2" indent="0">
              <a:lnSpc>
                <a:spcPct val="120000"/>
              </a:lnSpc>
              <a:spcBef>
                <a:spcPts val="600"/>
              </a:spcBef>
              <a:buClr>
                <a:srgbClr val="006283"/>
              </a:buClr>
              <a:buNone/>
              <a:defRPr/>
            </a:pPr>
            <a:r>
              <a:rPr lang="en-US" sz="6000" b="1" dirty="0">
                <a:latin typeface="Gill Sans MT" panose="020B0502020104020203" pitchFamily="34" charset="0"/>
              </a:rPr>
              <a:t>Part 2 Administrative enforcement mechanisms and penalties</a:t>
            </a:r>
          </a:p>
          <a:p>
            <a:pPr marL="180000" lvl="2" indent="0">
              <a:lnSpc>
                <a:spcPct val="120000"/>
              </a:lnSpc>
              <a:spcBef>
                <a:spcPts val="600"/>
              </a:spcBef>
              <a:buClr>
                <a:srgbClr val="006283"/>
              </a:buClr>
              <a:buNone/>
              <a:defRPr/>
            </a:pPr>
            <a:r>
              <a:rPr lang="en-US" sz="6000" dirty="0">
                <a:latin typeface="Gill Sans MT" panose="020B0502020104020203" pitchFamily="34" charset="0"/>
              </a:rPr>
              <a:t>69. Administrative enforcement</a:t>
            </a:r>
          </a:p>
          <a:p>
            <a:pPr marL="180000" lvl="2" indent="0">
              <a:lnSpc>
                <a:spcPct val="120000"/>
              </a:lnSpc>
              <a:spcBef>
                <a:spcPts val="600"/>
              </a:spcBef>
              <a:buClr>
                <a:srgbClr val="006283"/>
              </a:buClr>
              <a:buNone/>
              <a:defRPr/>
            </a:pPr>
            <a:r>
              <a:rPr lang="en-US" sz="6000" dirty="0">
                <a:latin typeface="Gill Sans MT" panose="020B0502020104020203" pitchFamily="34" charset="0"/>
              </a:rPr>
              <a:t>70. Failure to comply with directive</a:t>
            </a:r>
          </a:p>
          <a:p>
            <a:pPr marL="180000" lvl="2" indent="0">
              <a:lnSpc>
                <a:spcPct val="120000"/>
              </a:lnSpc>
              <a:spcBef>
                <a:spcPts val="600"/>
              </a:spcBef>
              <a:buClr>
                <a:srgbClr val="006283"/>
              </a:buClr>
              <a:buNone/>
              <a:defRPr/>
            </a:pPr>
            <a:r>
              <a:rPr lang="en-US" sz="6000" dirty="0">
                <a:latin typeface="Gill Sans MT" panose="020B0502020104020203" pitchFamily="34" charset="0"/>
              </a:rPr>
              <a:t>71. Administrative penalties</a:t>
            </a:r>
          </a:p>
          <a:p>
            <a:pPr marL="180000" lvl="2" indent="0">
              <a:lnSpc>
                <a:spcPct val="120000"/>
              </a:lnSpc>
              <a:spcBef>
                <a:spcPts val="600"/>
              </a:spcBef>
              <a:buClr>
                <a:srgbClr val="006283"/>
              </a:buClr>
              <a:buNone/>
              <a:defRPr/>
            </a:pPr>
            <a:r>
              <a:rPr lang="en-US" sz="6000" b="1" dirty="0">
                <a:latin typeface="Gill Sans MT" panose="020B0502020104020203" pitchFamily="34" charset="0"/>
              </a:rPr>
              <a:t>CHAPTER 10: OFFENCES AND PENALTIES</a:t>
            </a:r>
          </a:p>
          <a:p>
            <a:pPr marL="180000" lvl="2" indent="0">
              <a:lnSpc>
                <a:spcPct val="120000"/>
              </a:lnSpc>
              <a:spcBef>
                <a:spcPts val="600"/>
              </a:spcBef>
              <a:buClr>
                <a:srgbClr val="006283"/>
              </a:buClr>
              <a:buNone/>
              <a:defRPr/>
            </a:pPr>
            <a:r>
              <a:rPr lang="en-US" sz="6000" dirty="0">
                <a:latin typeface="Gill Sans MT" panose="020B0502020104020203" pitchFamily="34" charset="0"/>
              </a:rPr>
              <a:t>72. Offences</a:t>
            </a:r>
          </a:p>
          <a:p>
            <a:pPr marL="180000" lvl="2" indent="0">
              <a:lnSpc>
                <a:spcPct val="120000"/>
              </a:lnSpc>
              <a:spcBef>
                <a:spcPts val="600"/>
              </a:spcBef>
              <a:buClr>
                <a:srgbClr val="006283"/>
              </a:buClr>
              <a:buNone/>
              <a:defRPr/>
            </a:pPr>
            <a:r>
              <a:rPr lang="en-US" sz="6000" dirty="0">
                <a:latin typeface="Gill Sans MT" panose="020B0502020104020203" pitchFamily="34" charset="0"/>
              </a:rPr>
              <a:t>73. Penalties</a:t>
            </a:r>
          </a:p>
          <a:p>
            <a:pPr marL="180000" lvl="2" indent="0">
              <a:lnSpc>
                <a:spcPct val="120000"/>
              </a:lnSpc>
              <a:spcBef>
                <a:spcPts val="600"/>
              </a:spcBef>
              <a:buClr>
                <a:srgbClr val="006283"/>
              </a:buClr>
              <a:buNone/>
              <a:defRPr/>
            </a:pPr>
            <a:r>
              <a:rPr lang="en-US" sz="6000" dirty="0">
                <a:latin typeface="Gill Sans MT" panose="020B0502020104020203" pitchFamily="34" charset="0"/>
              </a:rPr>
              <a:t>74. Cancellation of </a:t>
            </a:r>
            <a:r>
              <a:rPr lang="en-US" sz="6000" dirty="0" err="1">
                <a:latin typeface="Gill Sans MT" panose="020B0502020104020203" pitchFamily="34" charset="0"/>
              </a:rPr>
              <a:t>authorisations</a:t>
            </a:r>
            <a:endParaRPr lang="en-US" sz="6000" dirty="0">
              <a:latin typeface="Gill Sans MT" panose="020B0502020104020203" pitchFamily="34" charset="0"/>
            </a:endParaRPr>
          </a:p>
          <a:p>
            <a:pPr marL="180000" lvl="2" indent="0">
              <a:lnSpc>
                <a:spcPct val="120000"/>
              </a:lnSpc>
              <a:spcBef>
                <a:spcPts val="600"/>
              </a:spcBef>
              <a:buClr>
                <a:srgbClr val="006283"/>
              </a:buClr>
              <a:buNone/>
              <a:defRPr/>
            </a:pPr>
            <a:r>
              <a:rPr lang="en-US" sz="6000" dirty="0">
                <a:latin typeface="Gill Sans MT" panose="020B0502020104020203" pitchFamily="34" charset="0"/>
              </a:rPr>
              <a:t>75. Award of costs</a:t>
            </a:r>
          </a:p>
          <a:p>
            <a:pPr marL="180000" lvl="2" indent="0">
              <a:lnSpc>
                <a:spcPct val="120000"/>
              </a:lnSpc>
              <a:spcBef>
                <a:spcPts val="600"/>
              </a:spcBef>
              <a:buClr>
                <a:srgbClr val="006283"/>
              </a:buClr>
              <a:buNone/>
              <a:defRPr/>
            </a:pPr>
            <a:r>
              <a:rPr lang="en-US" sz="6000" dirty="0">
                <a:latin typeface="Gill Sans MT" panose="020B0502020104020203" pitchFamily="34" charset="0"/>
              </a:rPr>
              <a:t>76. Forfeiture</a:t>
            </a:r>
            <a:endParaRPr lang="en-ZA" sz="6000" dirty="0">
              <a:latin typeface="Gill Sans MT" panose="020B0502020104020203" pitchFamily="34" charset="0"/>
            </a:endParaRPr>
          </a:p>
          <a:p>
            <a:pPr marL="180000" lvl="2" indent="0">
              <a:lnSpc>
                <a:spcPct val="120000"/>
              </a:lnSpc>
              <a:spcBef>
                <a:spcPts val="600"/>
              </a:spcBef>
              <a:buClr>
                <a:srgbClr val="006283"/>
              </a:buClr>
              <a:buNone/>
              <a:defRPr/>
            </a:pPr>
            <a:endParaRPr lang="en-US" sz="5600" dirty="0">
              <a:latin typeface="Gill Sans MT" panose="020B0502020104020203" pitchFamily="34" charset="0"/>
            </a:endParaRPr>
          </a:p>
          <a:p>
            <a:pPr marL="180000" lvl="2" indent="0">
              <a:lnSpc>
                <a:spcPct val="145000"/>
              </a:lnSpc>
              <a:spcBef>
                <a:spcPts val="600"/>
              </a:spcBef>
              <a:buClr>
                <a:srgbClr val="006283"/>
              </a:buClr>
              <a:buNone/>
              <a:defRPr/>
            </a:pPr>
            <a:endParaRPr lang="en-US" sz="2400" dirty="0">
              <a:latin typeface="Gill Sans MT" panose="020B0502020104020203" pitchFamily="34" charset="0"/>
            </a:endParaRPr>
          </a:p>
        </p:txBody>
      </p:sp>
      <p:pic>
        <p:nvPicPr>
          <p:cNvPr id="23" name="Audio 22">
            <a:hlinkClick r:id="" action="ppaction://media"/>
            <a:extLst>
              <a:ext uri="{FF2B5EF4-FFF2-40B4-BE49-F238E27FC236}">
                <a16:creationId xmlns:a16="http://schemas.microsoft.com/office/drawing/2014/main" id="{14D5E395-F4F2-7CE6-77A1-E1A2C2B692C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95308882"/>
      </p:ext>
    </p:extLst>
  </p:cSld>
  <p:clrMapOvr>
    <a:masterClrMapping/>
  </p:clrMapOvr>
  <mc:AlternateContent xmlns:mc="http://schemas.openxmlformats.org/markup-compatibility/2006" xmlns:p14="http://schemas.microsoft.com/office/powerpoint/2010/main">
    <mc:Choice Requires="p14">
      <p:transition spd="slow" p14:dur="2000" advTm="27559"/>
    </mc:Choice>
    <mc:Fallback xmlns="">
      <p:transition spd="slow" advTm="27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000" dirty="0"/>
              <a:t>Primary focus, let’s talk about species </a:t>
            </a:r>
            <a:br>
              <a:rPr lang="en-US" sz="2000" dirty="0"/>
            </a:br>
            <a:r>
              <a:rPr lang="en-US" sz="2000" dirty="0">
                <a:solidFill>
                  <a:srgbClr val="D73828"/>
                </a:solidFill>
              </a:rPr>
              <a:t>(</a:t>
            </a:r>
            <a:r>
              <a:rPr lang="en-US" sz="2000" dirty="0">
                <a:solidFill>
                  <a:srgbClr val="FF0000"/>
                </a:solidFill>
                <a:latin typeface="Gill Sans MT" panose="020B0502020104020203" pitchFamily="34" charset="0"/>
              </a:rPr>
              <a:t>Species in need of protection or posing threat to environment)</a:t>
            </a:r>
            <a:br>
              <a:rPr lang="en-US" sz="2000" dirty="0">
                <a:solidFill>
                  <a:srgbClr val="FF0000"/>
                </a:solidFill>
                <a:latin typeface="Gill Sans MT" panose="020B0502020104020203" pitchFamily="34" charset="0"/>
              </a:rPr>
            </a:br>
            <a:endParaRPr lang="en-ZA" sz="2000" dirty="0"/>
          </a:p>
        </p:txBody>
      </p:sp>
      <p:sp>
        <p:nvSpPr>
          <p:cNvPr id="3" name="Slide Number Placeholder 2"/>
          <p:cNvSpPr>
            <a:spLocks noGrp="1"/>
          </p:cNvSpPr>
          <p:nvPr>
            <p:ph type="sldNum" sz="quarter" idx="4"/>
          </p:nvPr>
        </p:nvSpPr>
        <p:spPr/>
        <p:txBody>
          <a:bodyPr/>
          <a:lstStyle/>
          <a:p>
            <a:fld id="{8406839F-D7A4-4E5D-B93D-768AD4D1DB36}" type="slidenum">
              <a:rPr lang="en-ZA" smtClean="0">
                <a:solidFill>
                  <a:srgbClr val="003399"/>
                </a:solidFill>
              </a:rPr>
              <a:pPr/>
              <a:t>16</a:t>
            </a:fld>
            <a:endParaRPr lang="en-ZA" dirty="0">
              <a:solidFill>
                <a:srgbClr val="003399"/>
              </a:solidFill>
            </a:endParaRPr>
          </a:p>
        </p:txBody>
      </p:sp>
      <p:pic>
        <p:nvPicPr>
          <p:cNvPr id="4" name="Picture 3">
            <a:extLst>
              <a:ext uri="{FF2B5EF4-FFF2-40B4-BE49-F238E27FC236}">
                <a16:creationId xmlns:a16="http://schemas.microsoft.com/office/drawing/2014/main" id="{7C7AE1F4-BD98-06D3-1D0C-F9F824445799}"/>
              </a:ext>
            </a:extLst>
          </p:cNvPr>
          <p:cNvPicPr>
            <a:picLocks noChangeAspect="1"/>
          </p:cNvPicPr>
          <p:nvPr/>
        </p:nvPicPr>
        <p:blipFill rotWithShape="1">
          <a:blip r:embed="rId5"/>
          <a:srcRect r="59276"/>
          <a:stretch/>
        </p:blipFill>
        <p:spPr>
          <a:xfrm>
            <a:off x="10557567" y="-2873"/>
            <a:ext cx="1785141" cy="6858000"/>
          </a:xfrm>
          <a:prstGeom prst="rect">
            <a:avLst/>
          </a:prstGeom>
        </p:spPr>
      </p:pic>
      <p:pic>
        <p:nvPicPr>
          <p:cNvPr id="7" name="Picture 6">
            <a:extLst>
              <a:ext uri="{FF2B5EF4-FFF2-40B4-BE49-F238E27FC236}">
                <a16:creationId xmlns:a16="http://schemas.microsoft.com/office/drawing/2014/main" id="{E0A04B1D-3660-B1CE-0AA4-039674F3DC8E}"/>
              </a:ext>
            </a:extLst>
          </p:cNvPr>
          <p:cNvPicPr>
            <a:picLocks noChangeAspect="1"/>
          </p:cNvPicPr>
          <p:nvPr/>
        </p:nvPicPr>
        <p:blipFill>
          <a:blip r:embed="rId6"/>
          <a:stretch>
            <a:fillRect/>
          </a:stretch>
        </p:blipFill>
        <p:spPr>
          <a:xfrm>
            <a:off x="9639934" y="6466462"/>
            <a:ext cx="1530839" cy="270841"/>
          </a:xfrm>
          <a:prstGeom prst="rect">
            <a:avLst/>
          </a:prstGeom>
          <a:noFill/>
        </p:spPr>
      </p:pic>
      <p:sp>
        <p:nvSpPr>
          <p:cNvPr id="5" name="Oval 4">
            <a:extLst>
              <a:ext uri="{FF2B5EF4-FFF2-40B4-BE49-F238E27FC236}">
                <a16:creationId xmlns:a16="http://schemas.microsoft.com/office/drawing/2014/main" id="{34A5E591-B830-E089-41E6-0B9C9677CC87}"/>
              </a:ext>
            </a:extLst>
          </p:cNvPr>
          <p:cNvSpPr/>
          <p:nvPr/>
        </p:nvSpPr>
        <p:spPr>
          <a:xfrm>
            <a:off x="2602180" y="1105597"/>
            <a:ext cx="2053134" cy="1919693"/>
          </a:xfrm>
          <a:prstGeom prst="ellipse">
            <a:avLst/>
          </a:prstGeom>
          <a:blipFill dpi="0" rotWithShape="1">
            <a:blip r:embed="rId7"/>
            <a:srcRect/>
            <a:tile tx="-266700" ty="38100" sx="50000" sy="54000" flip="none" algn="tl"/>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3">
            <a:extLst>
              <a:ext uri="{FF2B5EF4-FFF2-40B4-BE49-F238E27FC236}">
                <a16:creationId xmlns:a16="http://schemas.microsoft.com/office/drawing/2014/main" id="{39C7068A-E74A-8579-5E4C-87AA54D62D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83409" y="942614"/>
            <a:ext cx="2384568" cy="2142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7">
            <a:extLst>
              <a:ext uri="{FF2B5EF4-FFF2-40B4-BE49-F238E27FC236}">
                <a16:creationId xmlns:a16="http://schemas.microsoft.com/office/drawing/2014/main" id="{7E428B13-F635-9474-4113-E2AC0BF7819C}"/>
              </a:ext>
            </a:extLst>
          </p:cNvPr>
          <p:cNvSpPr/>
          <p:nvPr/>
        </p:nvSpPr>
        <p:spPr>
          <a:xfrm>
            <a:off x="6607640" y="978673"/>
            <a:ext cx="2012162" cy="1978915"/>
          </a:xfrm>
          <a:prstGeom prst="ellipse">
            <a:avLst/>
          </a:prstGeom>
          <a:blipFill dpi="0" rotWithShape="1">
            <a:blip r:embed="rId9"/>
            <a:srcRect/>
            <a:stretch>
              <a:fillRect r="-20000"/>
            </a:stretch>
          </a:blipFill>
          <a:ln w="28575"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2">
            <a:extLst>
              <a:ext uri="{FF2B5EF4-FFF2-40B4-BE49-F238E27FC236}">
                <a16:creationId xmlns:a16="http://schemas.microsoft.com/office/drawing/2014/main" id="{181FB2E6-3A46-14F5-B8BE-3FA23A7057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28314" y="2575573"/>
            <a:ext cx="2267161" cy="2202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9">
            <a:extLst>
              <a:ext uri="{FF2B5EF4-FFF2-40B4-BE49-F238E27FC236}">
                <a16:creationId xmlns:a16="http://schemas.microsoft.com/office/drawing/2014/main" id="{66CA0C28-22C3-0BA4-338C-AB5F0B7FEF08}"/>
              </a:ext>
            </a:extLst>
          </p:cNvPr>
          <p:cNvSpPr/>
          <p:nvPr/>
        </p:nvSpPr>
        <p:spPr>
          <a:xfrm>
            <a:off x="2311538" y="2887877"/>
            <a:ext cx="2484183" cy="2404241"/>
          </a:xfrm>
          <a:prstGeom prst="ellipse">
            <a:avLst/>
          </a:prstGeom>
          <a:blipFill dpi="0" rotWithShape="1">
            <a:blip r:embed="rId11"/>
            <a:srcRect/>
            <a:stretch>
              <a:fillRect r="-39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76F64E1F-3658-2989-A884-5671F5657C87}"/>
              </a:ext>
            </a:extLst>
          </p:cNvPr>
          <p:cNvSpPr/>
          <p:nvPr/>
        </p:nvSpPr>
        <p:spPr>
          <a:xfrm>
            <a:off x="6783115" y="4587302"/>
            <a:ext cx="2303539" cy="2295159"/>
          </a:xfrm>
          <a:prstGeom prst="ellipse">
            <a:avLst/>
          </a:prstGeom>
          <a:blipFill dpi="0" rotWithShape="1">
            <a:blip r:embed="rId12"/>
            <a:srcRect/>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3">
            <a:extLst>
              <a:ext uri="{FF2B5EF4-FFF2-40B4-BE49-F238E27FC236}">
                <a16:creationId xmlns:a16="http://schemas.microsoft.com/office/drawing/2014/main" id="{1888D372-20B1-8840-C122-65B973EB437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98343" y="4269602"/>
            <a:ext cx="2725955" cy="2524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a:extLst>
              <a:ext uri="{FF2B5EF4-FFF2-40B4-BE49-F238E27FC236}">
                <a16:creationId xmlns:a16="http://schemas.microsoft.com/office/drawing/2014/main" id="{3AF38225-086D-A916-1A69-FE13EA3C4DB2}"/>
              </a:ext>
            </a:extLst>
          </p:cNvPr>
          <p:cNvSpPr/>
          <p:nvPr/>
        </p:nvSpPr>
        <p:spPr>
          <a:xfrm>
            <a:off x="552994" y="4174797"/>
            <a:ext cx="2377646" cy="2328773"/>
          </a:xfrm>
          <a:prstGeom prst="ellipse">
            <a:avLst/>
          </a:prstGeom>
          <a:blipFill dpi="0" rotWithShape="1">
            <a:blip r:embed="rId14"/>
            <a:srcRect/>
            <a:stretch>
              <a:fillRect l="-21000" r="-13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800B082A-207D-634A-7DF2-FBB0C8E56B02}"/>
              </a:ext>
            </a:extLst>
          </p:cNvPr>
          <p:cNvSpPr/>
          <p:nvPr/>
        </p:nvSpPr>
        <p:spPr>
          <a:xfrm>
            <a:off x="4814795" y="2908772"/>
            <a:ext cx="2384568" cy="2202260"/>
          </a:xfrm>
          <a:prstGeom prst="ellipse">
            <a:avLst/>
          </a:prstGeom>
          <a:blipFill dpi="0" rotWithShape="1">
            <a:blip r:embed="rId15"/>
            <a:srcRect/>
            <a:tile tx="-387350" ty="44450" sx="45000" sy="45000" flip="none" algn="tl"/>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8">
            <a:extLst>
              <a:ext uri="{FF2B5EF4-FFF2-40B4-BE49-F238E27FC236}">
                <a16:creationId xmlns:a16="http://schemas.microsoft.com/office/drawing/2014/main" id="{D0371D6A-61EF-7467-F340-E025472E9D0F}"/>
              </a:ext>
            </a:extLst>
          </p:cNvPr>
          <p:cNvPicPr>
            <a:picLocks noChangeAspect="1" noChangeArrowheads="1"/>
          </p:cNvPicPr>
          <p:nvPr/>
        </p:nvPicPr>
        <p:blipFill>
          <a:blip r:embed="rId16" cstate="screen">
            <a:extLst>
              <a:ext uri="{28A0092B-C50C-407E-A947-70E740481C1C}">
                <a14:useLocalDpi xmlns:a14="http://schemas.microsoft.com/office/drawing/2010/main" val="0"/>
              </a:ext>
            </a:extLst>
          </a:blip>
          <a:srcRect/>
          <a:stretch>
            <a:fillRect/>
          </a:stretch>
        </p:blipFill>
        <p:spPr bwMode="auto">
          <a:xfrm>
            <a:off x="8627274" y="1327874"/>
            <a:ext cx="1930293" cy="1978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Oval 15">
            <a:extLst>
              <a:ext uri="{FF2B5EF4-FFF2-40B4-BE49-F238E27FC236}">
                <a16:creationId xmlns:a16="http://schemas.microsoft.com/office/drawing/2014/main" id="{C53F5DD5-F57A-2A71-4D70-82C2AD2270A9}"/>
              </a:ext>
            </a:extLst>
          </p:cNvPr>
          <p:cNvSpPr/>
          <p:nvPr/>
        </p:nvSpPr>
        <p:spPr>
          <a:xfrm>
            <a:off x="8821817" y="3390655"/>
            <a:ext cx="2652788" cy="2698921"/>
          </a:xfrm>
          <a:prstGeom prst="ellipse">
            <a:avLst/>
          </a:prstGeom>
          <a:blipFill dpi="0" rotWithShape="1">
            <a:blip r:embed="rId17"/>
            <a:srcRect/>
            <a:stretch>
              <a:fillRect l="-15000" t="1000" r="-15000" b="-31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0F6A3C6A-403C-7531-CA6B-A0A6C6236390}"/>
              </a:ext>
            </a:extLst>
          </p:cNvPr>
          <p:cNvSpPr/>
          <p:nvPr/>
        </p:nvSpPr>
        <p:spPr>
          <a:xfrm>
            <a:off x="198518" y="1666793"/>
            <a:ext cx="2586774" cy="2483958"/>
          </a:xfrm>
          <a:prstGeom prst="ellipse">
            <a:avLst/>
          </a:prstGeom>
          <a:blipFill dpi="0" rotWithShape="1">
            <a:blip r:embed="rId18"/>
            <a:srcRect/>
            <a:stretch>
              <a:fillRect l="-10000" t="-5000" r="-10000" b="-18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2" name="Audio 21">
            <a:hlinkClick r:id="" action="ppaction://media"/>
            <a:extLst>
              <a:ext uri="{FF2B5EF4-FFF2-40B4-BE49-F238E27FC236}">
                <a16:creationId xmlns:a16="http://schemas.microsoft.com/office/drawing/2014/main" id="{4826E3FE-07DB-7FB7-C5CA-C6747E840490}"/>
              </a:ext>
            </a:extLst>
          </p:cNvPr>
          <p:cNvPicPr>
            <a:picLocks noChangeAspect="1"/>
          </p:cNvPicPr>
          <p:nvPr>
            <a:audioFile r:link="rId2"/>
            <p:extLst>
              <p:ext uri="{DAA4B4D4-6D71-4841-9C94-3DE7FCFB9230}">
                <p14:media xmlns:p14="http://schemas.microsoft.com/office/powerpoint/2010/main" r:embed="rId1"/>
              </p:ext>
            </p:extLst>
          </p:nvPr>
        </p:nvPicPr>
        <p:blipFill>
          <a:blip r:embed="rId1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31728572"/>
      </p:ext>
    </p:extLst>
  </p:cSld>
  <p:clrMapOvr>
    <a:masterClrMapping/>
  </p:clrMapOvr>
  <mc:AlternateContent xmlns:mc="http://schemas.openxmlformats.org/markup-compatibility/2006" xmlns:p14="http://schemas.microsoft.com/office/powerpoint/2010/main">
    <mc:Choice Requires="p14">
      <p:transition spd="slow" p14:dur="2000" advTm="13697"/>
    </mc:Choice>
    <mc:Fallback xmlns="">
      <p:transition spd="slow" advTm="13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Primary focus for this session of stakeholder engagements</a:t>
            </a:r>
            <a:endParaRPr lang="en-ZA" sz="2000" dirty="0"/>
          </a:p>
        </p:txBody>
      </p:sp>
      <p:sp>
        <p:nvSpPr>
          <p:cNvPr id="3" name="Slide Number Placeholder 2"/>
          <p:cNvSpPr>
            <a:spLocks noGrp="1"/>
          </p:cNvSpPr>
          <p:nvPr>
            <p:ph type="sldNum" sz="quarter" idx="4"/>
          </p:nvPr>
        </p:nvSpPr>
        <p:spPr/>
        <p:txBody>
          <a:bodyPr/>
          <a:lstStyle/>
          <a:p>
            <a:fld id="{8406839F-D7A4-4E5D-B93D-768AD4D1DB36}" type="slidenum">
              <a:rPr lang="en-ZA" smtClean="0">
                <a:solidFill>
                  <a:srgbClr val="003399"/>
                </a:solidFill>
              </a:rPr>
              <a:pPr/>
              <a:t>17</a:t>
            </a:fld>
            <a:endParaRPr lang="en-ZA" dirty="0">
              <a:solidFill>
                <a:srgbClr val="003399"/>
              </a:solidFill>
            </a:endParaRPr>
          </a:p>
        </p:txBody>
      </p:sp>
      <p:sp>
        <p:nvSpPr>
          <p:cNvPr id="6" name="Text Placeholder 5"/>
          <p:cNvSpPr>
            <a:spLocks noGrp="1"/>
          </p:cNvSpPr>
          <p:nvPr>
            <p:ph type="body" sz="quarter" idx="13"/>
          </p:nvPr>
        </p:nvSpPr>
        <p:spPr>
          <a:xfrm>
            <a:off x="401185" y="1028826"/>
            <a:ext cx="10462985" cy="5437636"/>
          </a:xfrm>
        </p:spPr>
        <p:txBody>
          <a:bodyPr anchor="t" anchorCtr="0">
            <a:normAutofit lnSpcReduction="10000"/>
          </a:bodyPr>
          <a:lstStyle/>
          <a:p>
            <a:pPr lvl="2">
              <a:lnSpc>
                <a:spcPct val="125000"/>
              </a:lnSpc>
              <a:spcBef>
                <a:spcPts val="600"/>
              </a:spcBef>
              <a:buClr>
                <a:srgbClr val="006283"/>
              </a:buClr>
              <a:defRPr/>
            </a:pPr>
            <a:r>
              <a:rPr lang="en-US" sz="2400" b="1" dirty="0">
                <a:latin typeface="Gill Sans MT" panose="020B0502020104020203" pitchFamily="34" charset="0"/>
              </a:rPr>
              <a:t>The regulation of what species do you feel can be less restrictive?</a:t>
            </a:r>
          </a:p>
          <a:p>
            <a:pPr marL="180000" lvl="2" indent="0">
              <a:lnSpc>
                <a:spcPct val="125000"/>
              </a:lnSpc>
              <a:spcBef>
                <a:spcPts val="600"/>
              </a:spcBef>
              <a:buClr>
                <a:srgbClr val="006283"/>
              </a:buClr>
              <a:buNone/>
              <a:defRPr/>
            </a:pPr>
            <a:endParaRPr lang="en-US" sz="2400" b="1" dirty="0">
              <a:latin typeface="Gill Sans MT" panose="020B0502020104020203" pitchFamily="34" charset="0"/>
            </a:endParaRPr>
          </a:p>
          <a:p>
            <a:pPr lvl="2">
              <a:lnSpc>
                <a:spcPct val="125000"/>
              </a:lnSpc>
              <a:spcBef>
                <a:spcPts val="600"/>
              </a:spcBef>
              <a:buClr>
                <a:srgbClr val="006283"/>
              </a:buClr>
              <a:defRPr/>
            </a:pPr>
            <a:r>
              <a:rPr lang="en-US" sz="2400" b="1" dirty="0">
                <a:latin typeface="Gill Sans MT" panose="020B0502020104020203" pitchFamily="34" charset="0"/>
              </a:rPr>
              <a:t>The regulation for what species do you feel should be more 	restrictive?</a:t>
            </a:r>
          </a:p>
          <a:p>
            <a:pPr marL="180000" lvl="2" indent="0">
              <a:lnSpc>
                <a:spcPct val="125000"/>
              </a:lnSpc>
              <a:spcBef>
                <a:spcPts val="600"/>
              </a:spcBef>
              <a:buClr>
                <a:srgbClr val="006283"/>
              </a:buClr>
              <a:buNone/>
              <a:defRPr/>
            </a:pPr>
            <a:endParaRPr lang="en-US" sz="2400" b="1" dirty="0">
              <a:latin typeface="Gill Sans MT" panose="020B0502020104020203" pitchFamily="34" charset="0"/>
            </a:endParaRPr>
          </a:p>
          <a:p>
            <a:pPr lvl="2">
              <a:lnSpc>
                <a:spcPct val="125000"/>
              </a:lnSpc>
              <a:spcBef>
                <a:spcPts val="600"/>
              </a:spcBef>
              <a:buClr>
                <a:srgbClr val="006283"/>
              </a:buClr>
              <a:defRPr/>
            </a:pPr>
            <a:r>
              <a:rPr lang="en-US" sz="2400" b="1" dirty="0">
                <a:latin typeface="Gill Sans MT" panose="020B0502020104020203" pitchFamily="34" charset="0"/>
              </a:rPr>
              <a:t>What permitted activities do you feel should be lessened </a:t>
            </a:r>
          </a:p>
          <a:p>
            <a:pPr marL="180000" lvl="2" indent="0">
              <a:lnSpc>
                <a:spcPct val="125000"/>
              </a:lnSpc>
              <a:spcBef>
                <a:spcPts val="600"/>
              </a:spcBef>
              <a:buClr>
                <a:srgbClr val="006283"/>
              </a:buClr>
              <a:buNone/>
              <a:defRPr/>
            </a:pPr>
            <a:r>
              <a:rPr lang="en-US" sz="2400" b="1" dirty="0">
                <a:latin typeface="Gill Sans MT" panose="020B0502020104020203" pitchFamily="34" charset="0"/>
              </a:rPr>
              <a:t>	or even exempted?</a:t>
            </a:r>
          </a:p>
          <a:p>
            <a:pPr marL="180000" lvl="2" indent="0">
              <a:lnSpc>
                <a:spcPct val="125000"/>
              </a:lnSpc>
              <a:spcBef>
                <a:spcPts val="600"/>
              </a:spcBef>
              <a:buClr>
                <a:srgbClr val="006283"/>
              </a:buClr>
              <a:buNone/>
              <a:defRPr/>
            </a:pPr>
            <a:endParaRPr lang="en-US" sz="2400" b="1" dirty="0">
              <a:latin typeface="Gill Sans MT" panose="020B0502020104020203" pitchFamily="34" charset="0"/>
            </a:endParaRPr>
          </a:p>
          <a:p>
            <a:pPr lvl="2">
              <a:lnSpc>
                <a:spcPct val="125000"/>
              </a:lnSpc>
              <a:spcBef>
                <a:spcPts val="600"/>
              </a:spcBef>
              <a:buClr>
                <a:srgbClr val="006283"/>
              </a:buClr>
              <a:defRPr/>
            </a:pPr>
            <a:r>
              <a:rPr lang="en-US" sz="2400" b="1" dirty="0">
                <a:latin typeface="Gill Sans MT" panose="020B0502020104020203" pitchFamily="34" charset="0"/>
              </a:rPr>
              <a:t>Do you feel there is room in your industry to be more </a:t>
            </a:r>
          </a:p>
          <a:p>
            <a:pPr marL="180000" lvl="2" indent="0">
              <a:lnSpc>
                <a:spcPct val="125000"/>
              </a:lnSpc>
              <a:spcBef>
                <a:spcPts val="600"/>
              </a:spcBef>
              <a:buClr>
                <a:srgbClr val="006283"/>
              </a:buClr>
              <a:buNone/>
              <a:defRPr/>
            </a:pPr>
            <a:r>
              <a:rPr lang="en-US" sz="2400" b="1" dirty="0">
                <a:latin typeface="Gill Sans MT" panose="020B0502020104020203" pitchFamily="34" charset="0"/>
              </a:rPr>
              <a:t>	self-regulated?</a:t>
            </a:r>
            <a:br>
              <a:rPr lang="en-US" sz="2400" b="1" dirty="0">
                <a:solidFill>
                  <a:srgbClr val="006283"/>
                </a:solidFill>
                <a:highlight>
                  <a:srgbClr val="FFFF00"/>
                </a:highlight>
                <a:latin typeface="Gill Sans MT" panose="020B0502020104020203" pitchFamily="34" charset="0"/>
              </a:rPr>
            </a:br>
            <a:endParaRPr lang="en-US" sz="2400" b="1" dirty="0">
              <a:solidFill>
                <a:srgbClr val="006283"/>
              </a:solidFill>
              <a:highlight>
                <a:srgbClr val="FFFF00"/>
              </a:highlight>
              <a:latin typeface="Gill Sans MT" panose="020B0502020104020203" pitchFamily="34" charset="0"/>
            </a:endParaRPr>
          </a:p>
        </p:txBody>
      </p:sp>
      <p:pic>
        <p:nvPicPr>
          <p:cNvPr id="4" name="Picture 3">
            <a:extLst>
              <a:ext uri="{FF2B5EF4-FFF2-40B4-BE49-F238E27FC236}">
                <a16:creationId xmlns:a16="http://schemas.microsoft.com/office/drawing/2014/main" id="{7C7AE1F4-BD98-06D3-1D0C-F9F824445799}"/>
              </a:ext>
            </a:extLst>
          </p:cNvPr>
          <p:cNvPicPr>
            <a:picLocks noChangeAspect="1"/>
          </p:cNvPicPr>
          <p:nvPr/>
        </p:nvPicPr>
        <p:blipFill rotWithShape="1">
          <a:blip r:embed="rId5"/>
          <a:srcRect r="59276"/>
          <a:stretch/>
        </p:blipFill>
        <p:spPr>
          <a:xfrm>
            <a:off x="10557567" y="-2873"/>
            <a:ext cx="1785141" cy="6858000"/>
          </a:xfrm>
          <a:prstGeom prst="rect">
            <a:avLst/>
          </a:prstGeom>
        </p:spPr>
      </p:pic>
      <p:pic>
        <p:nvPicPr>
          <p:cNvPr id="7" name="Picture 6">
            <a:extLst>
              <a:ext uri="{FF2B5EF4-FFF2-40B4-BE49-F238E27FC236}">
                <a16:creationId xmlns:a16="http://schemas.microsoft.com/office/drawing/2014/main" id="{E0A04B1D-3660-B1CE-0AA4-039674F3DC8E}"/>
              </a:ext>
            </a:extLst>
          </p:cNvPr>
          <p:cNvPicPr>
            <a:picLocks noChangeAspect="1"/>
          </p:cNvPicPr>
          <p:nvPr/>
        </p:nvPicPr>
        <p:blipFill>
          <a:blip r:embed="rId6"/>
          <a:stretch>
            <a:fillRect/>
          </a:stretch>
        </p:blipFill>
        <p:spPr>
          <a:xfrm>
            <a:off x="9639934" y="6466462"/>
            <a:ext cx="1530839" cy="270841"/>
          </a:xfrm>
          <a:prstGeom prst="rect">
            <a:avLst/>
          </a:prstGeom>
          <a:noFill/>
        </p:spPr>
      </p:pic>
      <p:pic>
        <p:nvPicPr>
          <p:cNvPr id="10" name="Audio 9">
            <a:hlinkClick r:id="" action="ppaction://media"/>
            <a:extLst>
              <a:ext uri="{FF2B5EF4-FFF2-40B4-BE49-F238E27FC236}">
                <a16:creationId xmlns:a16="http://schemas.microsoft.com/office/drawing/2014/main" id="{A90B0F0E-5237-DB41-E5D5-1214C92C683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60295587"/>
      </p:ext>
    </p:extLst>
  </p:cSld>
  <p:clrMapOvr>
    <a:masterClrMapping/>
  </p:clrMapOvr>
  <mc:AlternateContent xmlns:mc="http://schemas.openxmlformats.org/markup-compatibility/2006" xmlns:p14="http://schemas.microsoft.com/office/powerpoint/2010/main">
    <mc:Choice Requires="p14">
      <p:transition spd="slow" p14:dur="2000" advTm="14229"/>
    </mc:Choice>
    <mc:Fallback xmlns="">
      <p:transition spd="slow" advTm="14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87688" y="3068961"/>
            <a:ext cx="6336704" cy="1508105"/>
          </a:xfrm>
          <a:prstGeom prst="rect">
            <a:avLst/>
          </a:prstGeom>
          <a:noFill/>
        </p:spPr>
        <p:txBody>
          <a:bodyPr wrap="square" rtlCol="0">
            <a:spAutoFit/>
          </a:bodyPr>
          <a:lstStyle/>
          <a:p>
            <a:endParaRPr lang="en-ZA" sz="2400" b="1" dirty="0">
              <a:solidFill>
                <a:prstClr val="black"/>
              </a:solidFill>
              <a:latin typeface="Calibri" panose="020F0502020204030204"/>
            </a:endParaRPr>
          </a:p>
          <a:p>
            <a:endParaRPr lang="en-ZA" sz="2000" b="1" dirty="0">
              <a:solidFill>
                <a:prstClr val="black"/>
              </a:solidFill>
              <a:latin typeface="Calibri" panose="020F0502020204030204"/>
            </a:endParaRPr>
          </a:p>
          <a:p>
            <a:r>
              <a:rPr lang="en-ZA" sz="2400" b="1" dirty="0">
                <a:solidFill>
                  <a:prstClr val="white"/>
                </a:solidFill>
                <a:latin typeface="Calibri" panose="020F0502020204030204"/>
              </a:rPr>
              <a:t>For queries &amp; feedback: </a:t>
            </a:r>
          </a:p>
          <a:p>
            <a:r>
              <a:rPr lang="en-US" sz="2400" b="1" dirty="0">
                <a:solidFill>
                  <a:prstClr val="white"/>
                </a:solidFill>
                <a:latin typeface="Calibri" panose="020F0502020204030204"/>
              </a:rPr>
              <a:t>wcbaregulations@capenature.co.za</a:t>
            </a:r>
            <a:endParaRPr lang="en-ZA" sz="2400" b="1" dirty="0">
              <a:solidFill>
                <a:prstClr val="white"/>
              </a:solidFill>
              <a:latin typeface="Calibri" panose="020F0502020204030204"/>
            </a:endParaRPr>
          </a:p>
        </p:txBody>
      </p:sp>
      <p:pic>
        <p:nvPicPr>
          <p:cNvPr id="6" name="Audio 5">
            <a:hlinkClick r:id="" action="ppaction://media"/>
            <a:extLst>
              <a:ext uri="{FF2B5EF4-FFF2-40B4-BE49-F238E27FC236}">
                <a16:creationId xmlns:a16="http://schemas.microsoft.com/office/drawing/2014/main" id="{36AD539C-9BEA-CC95-B6D3-EF10DD2B9D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93952381"/>
      </p:ext>
    </p:extLst>
  </p:cSld>
  <p:clrMapOvr>
    <a:masterClrMapping/>
  </p:clrMapOvr>
  <mc:AlternateContent xmlns:mc="http://schemas.openxmlformats.org/markup-compatibility/2006" xmlns:p14="http://schemas.microsoft.com/office/powerpoint/2010/main">
    <mc:Choice Requires="p14">
      <p:transition spd="slow" p14:dur="2000" advTm="15019"/>
    </mc:Choice>
    <mc:Fallback xmlns="">
      <p:transition spd="slow" advTm="15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Agenda</a:t>
            </a:r>
            <a:endParaRPr lang="en-ZA" sz="2800" dirty="0"/>
          </a:p>
        </p:txBody>
      </p:sp>
      <p:sp>
        <p:nvSpPr>
          <p:cNvPr id="3" name="Slide Number Placeholder 2"/>
          <p:cNvSpPr>
            <a:spLocks noGrp="1"/>
          </p:cNvSpPr>
          <p:nvPr>
            <p:ph type="sldNum" sz="quarter" idx="4"/>
          </p:nvPr>
        </p:nvSpPr>
        <p:spPr/>
        <p:txBody>
          <a:bodyPr/>
          <a:lstStyle/>
          <a:p>
            <a:fld id="{8406839F-D7A4-4E5D-B93D-768AD4D1DB36}" type="slidenum">
              <a:rPr lang="en-ZA" smtClean="0">
                <a:solidFill>
                  <a:srgbClr val="003399"/>
                </a:solidFill>
              </a:rPr>
              <a:pPr/>
              <a:t>2</a:t>
            </a:fld>
            <a:endParaRPr lang="en-ZA" dirty="0">
              <a:solidFill>
                <a:srgbClr val="003399"/>
              </a:solidFill>
            </a:endParaRPr>
          </a:p>
        </p:txBody>
      </p:sp>
      <p:sp>
        <p:nvSpPr>
          <p:cNvPr id="6" name="Text Placeholder 5"/>
          <p:cNvSpPr>
            <a:spLocks noGrp="1"/>
          </p:cNvSpPr>
          <p:nvPr>
            <p:ph type="body" sz="quarter" idx="13"/>
          </p:nvPr>
        </p:nvSpPr>
        <p:spPr>
          <a:xfrm>
            <a:off x="393702" y="1030514"/>
            <a:ext cx="10163866" cy="5315107"/>
          </a:xfrm>
        </p:spPr>
        <p:txBody>
          <a:bodyPr anchor="t" anchorCtr="0">
            <a:noAutofit/>
          </a:bodyPr>
          <a:lstStyle/>
          <a:p>
            <a:pPr marL="457200" lvl="1" indent="-457200">
              <a:lnSpc>
                <a:spcPct val="150000"/>
              </a:lnSpc>
              <a:spcBef>
                <a:spcPts val="600"/>
              </a:spcBef>
              <a:buClr>
                <a:srgbClr val="006283"/>
              </a:buClr>
              <a:buAutoNum type="arabicPeriod"/>
              <a:defRPr/>
            </a:pPr>
            <a:r>
              <a:rPr lang="en-US" sz="4000" dirty="0">
                <a:latin typeface="Gill Sans MT" panose="020B0502020104020203" pitchFamily="34" charset="0"/>
              </a:rPr>
              <a:t>Welcome</a:t>
            </a:r>
          </a:p>
          <a:p>
            <a:pPr marL="457200" lvl="1" indent="-457200">
              <a:lnSpc>
                <a:spcPct val="150000"/>
              </a:lnSpc>
              <a:spcBef>
                <a:spcPts val="600"/>
              </a:spcBef>
              <a:buClr>
                <a:srgbClr val="006283"/>
              </a:buClr>
              <a:buAutoNum type="arabicPeriod"/>
              <a:defRPr/>
            </a:pPr>
            <a:r>
              <a:rPr lang="en-US" sz="4000" dirty="0">
                <a:latin typeface="Gill Sans MT" panose="020B0502020104020203" pitchFamily="34" charset="0"/>
              </a:rPr>
              <a:t>WCBA &amp; the process of drafting regulations</a:t>
            </a:r>
          </a:p>
          <a:p>
            <a:pPr marL="457200" lvl="1" indent="-457200">
              <a:lnSpc>
                <a:spcPct val="150000"/>
              </a:lnSpc>
              <a:spcBef>
                <a:spcPts val="600"/>
              </a:spcBef>
              <a:buClr>
                <a:srgbClr val="006283"/>
              </a:buClr>
              <a:buAutoNum type="arabicPeriod"/>
              <a:defRPr/>
            </a:pPr>
            <a:r>
              <a:rPr lang="en-US" sz="4000" dirty="0">
                <a:latin typeface="Gill Sans MT" panose="020B0502020104020203" pitchFamily="34" charset="0"/>
              </a:rPr>
              <a:t>Stakeholder Feedback </a:t>
            </a:r>
          </a:p>
          <a:p>
            <a:pPr marL="457200" lvl="1" indent="-457200">
              <a:lnSpc>
                <a:spcPct val="150000"/>
              </a:lnSpc>
              <a:spcBef>
                <a:spcPts val="600"/>
              </a:spcBef>
              <a:buClr>
                <a:srgbClr val="006283"/>
              </a:buClr>
              <a:buAutoNum type="arabicPeriod"/>
              <a:defRPr/>
            </a:pPr>
            <a:endParaRPr lang="en-ZA" sz="2000" dirty="0">
              <a:solidFill>
                <a:srgbClr val="FFC000"/>
              </a:solidFill>
              <a:latin typeface="Gill Sans MT" panose="020B0502020104020203" pitchFamily="34" charset="0"/>
            </a:endParaRPr>
          </a:p>
        </p:txBody>
      </p:sp>
      <p:pic>
        <p:nvPicPr>
          <p:cNvPr id="4" name="Picture 3">
            <a:extLst>
              <a:ext uri="{FF2B5EF4-FFF2-40B4-BE49-F238E27FC236}">
                <a16:creationId xmlns:a16="http://schemas.microsoft.com/office/drawing/2014/main" id="{7C7AE1F4-BD98-06D3-1D0C-F9F824445799}"/>
              </a:ext>
            </a:extLst>
          </p:cNvPr>
          <p:cNvPicPr>
            <a:picLocks noChangeAspect="1"/>
          </p:cNvPicPr>
          <p:nvPr/>
        </p:nvPicPr>
        <p:blipFill rotWithShape="1">
          <a:blip r:embed="rId5"/>
          <a:srcRect r="59276"/>
          <a:stretch/>
        </p:blipFill>
        <p:spPr>
          <a:xfrm>
            <a:off x="10557567" y="-2873"/>
            <a:ext cx="1785141" cy="6858000"/>
          </a:xfrm>
          <a:prstGeom prst="rect">
            <a:avLst/>
          </a:prstGeom>
        </p:spPr>
      </p:pic>
      <p:pic>
        <p:nvPicPr>
          <p:cNvPr id="7" name="Picture 6">
            <a:extLst>
              <a:ext uri="{FF2B5EF4-FFF2-40B4-BE49-F238E27FC236}">
                <a16:creationId xmlns:a16="http://schemas.microsoft.com/office/drawing/2014/main" id="{E0A04B1D-3660-B1CE-0AA4-039674F3DC8E}"/>
              </a:ext>
            </a:extLst>
          </p:cNvPr>
          <p:cNvPicPr>
            <a:picLocks noChangeAspect="1"/>
          </p:cNvPicPr>
          <p:nvPr/>
        </p:nvPicPr>
        <p:blipFill>
          <a:blip r:embed="rId6"/>
          <a:stretch>
            <a:fillRect/>
          </a:stretch>
        </p:blipFill>
        <p:spPr>
          <a:xfrm>
            <a:off x="8171542" y="6448414"/>
            <a:ext cx="1530839" cy="270841"/>
          </a:xfrm>
          <a:prstGeom prst="rect">
            <a:avLst/>
          </a:prstGeom>
          <a:noFill/>
        </p:spPr>
      </p:pic>
      <p:pic>
        <p:nvPicPr>
          <p:cNvPr id="31" name="Audio 30">
            <a:hlinkClick r:id="" action="ppaction://media"/>
            <a:extLst>
              <a:ext uri="{FF2B5EF4-FFF2-40B4-BE49-F238E27FC236}">
                <a16:creationId xmlns:a16="http://schemas.microsoft.com/office/drawing/2014/main" id="{F7746981-5AD6-3E4D-B3A6-C6C86046174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581542"/>
      </p:ext>
    </p:extLst>
  </p:cSld>
  <p:clrMapOvr>
    <a:masterClrMapping/>
  </p:clrMapOvr>
  <mc:AlternateContent xmlns:mc="http://schemas.openxmlformats.org/markup-compatibility/2006" xmlns:p14="http://schemas.microsoft.com/office/powerpoint/2010/main">
    <mc:Choice Requires="p14">
      <p:transition spd="slow" p14:dur="2000" advTm="19605"/>
    </mc:Choice>
    <mc:Fallback xmlns="">
      <p:transition spd="slow" advTm="19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1">
              <a:lnSpc>
                <a:spcPct val="150000"/>
              </a:lnSpc>
              <a:spcBef>
                <a:spcPts val="600"/>
              </a:spcBef>
              <a:buClr>
                <a:srgbClr val="006283"/>
              </a:buClr>
              <a:defRPr/>
            </a:pPr>
            <a:r>
              <a:rPr lang="en-US" sz="4400" b="1" dirty="0">
                <a:solidFill>
                  <a:schemeClr val="accent3">
                    <a:lumMod val="75000"/>
                  </a:schemeClr>
                </a:solidFill>
                <a:latin typeface="+mj-lt"/>
              </a:rPr>
              <a:t>Western Cape Biodiversity Act </a:t>
            </a:r>
          </a:p>
        </p:txBody>
      </p:sp>
      <p:sp>
        <p:nvSpPr>
          <p:cNvPr id="3" name="Slide Number Placeholder 2"/>
          <p:cNvSpPr>
            <a:spLocks noGrp="1"/>
          </p:cNvSpPr>
          <p:nvPr>
            <p:ph type="sldNum" sz="quarter" idx="4"/>
          </p:nvPr>
        </p:nvSpPr>
        <p:spPr/>
        <p:txBody>
          <a:bodyPr/>
          <a:lstStyle/>
          <a:p>
            <a:fld id="{8406839F-D7A4-4E5D-B93D-768AD4D1DB36}" type="slidenum">
              <a:rPr lang="en-ZA" smtClean="0">
                <a:solidFill>
                  <a:srgbClr val="003399"/>
                </a:solidFill>
              </a:rPr>
              <a:pPr/>
              <a:t>3</a:t>
            </a:fld>
            <a:endParaRPr lang="en-ZA" dirty="0">
              <a:solidFill>
                <a:srgbClr val="003399"/>
              </a:solidFill>
            </a:endParaRPr>
          </a:p>
        </p:txBody>
      </p:sp>
      <p:sp>
        <p:nvSpPr>
          <p:cNvPr id="6" name="Text Placeholder 5"/>
          <p:cNvSpPr>
            <a:spLocks noGrp="1"/>
          </p:cNvSpPr>
          <p:nvPr>
            <p:ph type="body" sz="quarter" idx="13"/>
          </p:nvPr>
        </p:nvSpPr>
        <p:spPr>
          <a:xfrm>
            <a:off x="393702" y="1030514"/>
            <a:ext cx="10163866" cy="5315107"/>
          </a:xfrm>
        </p:spPr>
        <p:txBody>
          <a:bodyPr anchor="t" anchorCtr="0">
            <a:noAutofit/>
          </a:bodyPr>
          <a:lstStyle/>
          <a:p>
            <a:pPr marL="0" lvl="1" indent="0" algn="ctr">
              <a:lnSpc>
                <a:spcPct val="125000"/>
              </a:lnSpc>
              <a:spcBef>
                <a:spcPts val="600"/>
              </a:spcBef>
              <a:buClr>
                <a:srgbClr val="006283"/>
              </a:buClr>
              <a:buNone/>
              <a:defRPr/>
            </a:pPr>
            <a:r>
              <a:rPr lang="en-US" sz="2000" b="1" dirty="0">
                <a:latin typeface="Gill Sans MT" panose="020B0502020104020203" pitchFamily="34" charset="0"/>
              </a:rPr>
              <a:t>Developing regulations to implement the Western Cape Biodiversity Act, 6 of 2021</a:t>
            </a:r>
          </a:p>
          <a:p>
            <a:pPr marL="0" lvl="1" indent="0" algn="ctr">
              <a:lnSpc>
                <a:spcPct val="125000"/>
              </a:lnSpc>
              <a:spcBef>
                <a:spcPts val="600"/>
              </a:spcBef>
              <a:buClr>
                <a:srgbClr val="006283"/>
              </a:buClr>
              <a:buNone/>
              <a:defRPr/>
            </a:pPr>
            <a:r>
              <a:rPr lang="en-US" sz="2200" dirty="0">
                <a:latin typeface="Gill Sans MT" panose="020B0502020104020203" pitchFamily="34" charset="0"/>
              </a:rPr>
              <a:t>The Western Cape Biodiversity Act was signed into law in 2021. It marks a key milestone in the </a:t>
            </a:r>
            <a:r>
              <a:rPr lang="en-US" sz="2200" dirty="0" err="1">
                <a:latin typeface="Gill Sans MT" panose="020B0502020104020203" pitchFamily="34" charset="0"/>
              </a:rPr>
              <a:t>rationalisation</a:t>
            </a:r>
            <a:r>
              <a:rPr lang="en-US" sz="2200" dirty="0">
                <a:latin typeface="Gill Sans MT" panose="020B0502020104020203" pitchFamily="34" charset="0"/>
              </a:rPr>
              <a:t> and </a:t>
            </a:r>
            <a:r>
              <a:rPr lang="en-US" sz="2200" dirty="0" err="1">
                <a:latin typeface="Gill Sans MT" panose="020B0502020104020203" pitchFamily="34" charset="0"/>
              </a:rPr>
              <a:t>modernisation</a:t>
            </a:r>
            <a:r>
              <a:rPr lang="en-US" sz="2200" dirty="0">
                <a:latin typeface="Gill Sans MT" panose="020B0502020104020203" pitchFamily="34" charset="0"/>
              </a:rPr>
              <a:t> of the regulatory framework for biodiversity governance in the Western Cape Province and supports alignment with national and international policy and strategic frameworks. </a:t>
            </a:r>
          </a:p>
          <a:p>
            <a:pPr marL="0" lvl="1" indent="0" algn="ctr">
              <a:lnSpc>
                <a:spcPct val="125000"/>
              </a:lnSpc>
              <a:spcBef>
                <a:spcPts val="600"/>
              </a:spcBef>
              <a:buClr>
                <a:srgbClr val="006283"/>
              </a:buClr>
              <a:buNone/>
              <a:defRPr/>
            </a:pPr>
            <a:r>
              <a:rPr lang="en-US" sz="2200" dirty="0">
                <a:latin typeface="Gill Sans MT" panose="020B0502020104020203" pitchFamily="34" charset="0"/>
              </a:rPr>
              <a:t>On 15 November 2022 several chapters and sections of the Western Cape Biodiversity Act came into </a:t>
            </a:r>
            <a:r>
              <a:rPr lang="en-US" sz="2200" b="1" dirty="0">
                <a:latin typeface="Gill Sans MT" panose="020B0502020104020203" pitchFamily="34" charset="0"/>
              </a:rPr>
              <a:t>operation</a:t>
            </a:r>
            <a:r>
              <a:rPr lang="en-US" sz="2200" dirty="0">
                <a:latin typeface="Gill Sans MT" panose="020B0502020104020203" pitchFamily="34" charset="0"/>
              </a:rPr>
              <a:t>, including the critical governance, planning and reporting sections.</a:t>
            </a:r>
          </a:p>
          <a:p>
            <a:pPr marL="0" lvl="1" indent="0" algn="ctr">
              <a:lnSpc>
                <a:spcPct val="125000"/>
              </a:lnSpc>
              <a:spcBef>
                <a:spcPts val="600"/>
              </a:spcBef>
              <a:buClr>
                <a:srgbClr val="006283"/>
              </a:buClr>
              <a:buNone/>
              <a:defRPr/>
            </a:pPr>
            <a:r>
              <a:rPr lang="en-US" sz="2200" dirty="0">
                <a:latin typeface="Gill Sans MT" panose="020B0502020104020203" pitchFamily="34" charset="0"/>
              </a:rPr>
              <a:t>The next phase is to the enable key conservation and sustainable use of biodiversity through the development of appropriate regulation. </a:t>
            </a:r>
          </a:p>
          <a:p>
            <a:pPr marL="0" lvl="1" indent="0" algn="ctr">
              <a:lnSpc>
                <a:spcPct val="125000"/>
              </a:lnSpc>
              <a:spcBef>
                <a:spcPts val="600"/>
              </a:spcBef>
              <a:buClr>
                <a:srgbClr val="006283"/>
              </a:buClr>
              <a:buNone/>
              <a:defRPr/>
            </a:pPr>
            <a:r>
              <a:rPr lang="en-US" sz="2200" dirty="0">
                <a:latin typeface="Gill Sans MT" panose="020B0502020104020203" pitchFamily="34" charset="0"/>
              </a:rPr>
              <a:t>Once promulgated by the Provincial Minister, this will repeal and replace the Nature Conservation Ordinance and its regulations.</a:t>
            </a:r>
          </a:p>
          <a:p>
            <a:pPr marL="0" lvl="1" indent="0">
              <a:lnSpc>
                <a:spcPct val="150000"/>
              </a:lnSpc>
              <a:spcBef>
                <a:spcPts val="600"/>
              </a:spcBef>
              <a:buClr>
                <a:srgbClr val="006283"/>
              </a:buClr>
              <a:buNone/>
              <a:defRPr/>
            </a:pPr>
            <a:endParaRPr lang="en-ZA" sz="2000" dirty="0">
              <a:solidFill>
                <a:srgbClr val="FFC000"/>
              </a:solidFill>
              <a:latin typeface="Gill Sans MT" panose="020B0502020104020203" pitchFamily="34" charset="0"/>
            </a:endParaRPr>
          </a:p>
        </p:txBody>
      </p:sp>
      <p:pic>
        <p:nvPicPr>
          <p:cNvPr id="4" name="Picture 3">
            <a:extLst>
              <a:ext uri="{FF2B5EF4-FFF2-40B4-BE49-F238E27FC236}">
                <a16:creationId xmlns:a16="http://schemas.microsoft.com/office/drawing/2014/main" id="{7C7AE1F4-BD98-06D3-1D0C-F9F824445799}"/>
              </a:ext>
            </a:extLst>
          </p:cNvPr>
          <p:cNvPicPr>
            <a:picLocks noChangeAspect="1"/>
          </p:cNvPicPr>
          <p:nvPr/>
        </p:nvPicPr>
        <p:blipFill rotWithShape="1">
          <a:blip r:embed="rId5"/>
          <a:srcRect r="59276"/>
          <a:stretch/>
        </p:blipFill>
        <p:spPr>
          <a:xfrm>
            <a:off x="10557567" y="-2873"/>
            <a:ext cx="1785141" cy="6858000"/>
          </a:xfrm>
          <a:prstGeom prst="rect">
            <a:avLst/>
          </a:prstGeom>
        </p:spPr>
      </p:pic>
      <p:pic>
        <p:nvPicPr>
          <p:cNvPr id="7" name="Picture 6">
            <a:extLst>
              <a:ext uri="{FF2B5EF4-FFF2-40B4-BE49-F238E27FC236}">
                <a16:creationId xmlns:a16="http://schemas.microsoft.com/office/drawing/2014/main" id="{E0A04B1D-3660-B1CE-0AA4-039674F3DC8E}"/>
              </a:ext>
            </a:extLst>
          </p:cNvPr>
          <p:cNvPicPr>
            <a:picLocks noChangeAspect="1"/>
          </p:cNvPicPr>
          <p:nvPr/>
        </p:nvPicPr>
        <p:blipFill>
          <a:blip r:embed="rId6"/>
          <a:stretch>
            <a:fillRect/>
          </a:stretch>
        </p:blipFill>
        <p:spPr>
          <a:xfrm>
            <a:off x="8171542" y="6448414"/>
            <a:ext cx="1530839" cy="270841"/>
          </a:xfrm>
          <a:prstGeom prst="rect">
            <a:avLst/>
          </a:prstGeom>
          <a:noFill/>
        </p:spPr>
      </p:pic>
      <p:pic>
        <p:nvPicPr>
          <p:cNvPr id="10" name="Audio 9">
            <a:hlinkClick r:id="" action="ppaction://media"/>
            <a:extLst>
              <a:ext uri="{FF2B5EF4-FFF2-40B4-BE49-F238E27FC236}">
                <a16:creationId xmlns:a16="http://schemas.microsoft.com/office/drawing/2014/main" id="{11D985DD-06EF-E61F-7C57-EF07D2457C4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42637607"/>
      </p:ext>
    </p:extLst>
  </p:cSld>
  <p:clrMapOvr>
    <a:masterClrMapping/>
  </p:clrMapOvr>
  <mc:AlternateContent xmlns:mc="http://schemas.openxmlformats.org/markup-compatibility/2006" xmlns:p14="http://schemas.microsoft.com/office/powerpoint/2010/main">
    <mc:Choice Requires="p14">
      <p:transition spd="slow" p14:dur="2000" advTm="77145"/>
    </mc:Choice>
    <mc:Fallback xmlns="">
      <p:transition spd="slow" advTm="77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868" y="159018"/>
            <a:ext cx="11462940" cy="559256"/>
          </a:xfrm>
        </p:spPr>
        <p:txBody>
          <a:bodyPr>
            <a:normAutofit fontScale="90000"/>
          </a:bodyPr>
          <a:lstStyle/>
          <a:p>
            <a:r>
              <a:rPr lang="en-US" sz="4400" dirty="0"/>
              <a:t>Process of Drafting Regulations </a:t>
            </a:r>
            <a:endParaRPr lang="en-ZA" sz="2800" dirty="0"/>
          </a:p>
        </p:txBody>
      </p:sp>
      <p:sp>
        <p:nvSpPr>
          <p:cNvPr id="3" name="Slide Number Placeholder 2"/>
          <p:cNvSpPr>
            <a:spLocks noGrp="1"/>
          </p:cNvSpPr>
          <p:nvPr>
            <p:ph type="sldNum" sz="quarter" idx="4"/>
          </p:nvPr>
        </p:nvSpPr>
        <p:spPr/>
        <p:txBody>
          <a:bodyPr/>
          <a:lstStyle/>
          <a:p>
            <a:fld id="{8406839F-D7A4-4E5D-B93D-768AD4D1DB36}" type="slidenum">
              <a:rPr lang="en-ZA" smtClean="0">
                <a:solidFill>
                  <a:srgbClr val="003399"/>
                </a:solidFill>
              </a:rPr>
              <a:pPr/>
              <a:t>4</a:t>
            </a:fld>
            <a:endParaRPr lang="en-ZA" dirty="0">
              <a:solidFill>
                <a:srgbClr val="003399"/>
              </a:solidFill>
            </a:endParaRPr>
          </a:p>
        </p:txBody>
      </p:sp>
      <p:sp>
        <p:nvSpPr>
          <p:cNvPr id="6" name="Text Placeholder 5"/>
          <p:cNvSpPr>
            <a:spLocks noGrp="1"/>
          </p:cNvSpPr>
          <p:nvPr>
            <p:ph type="body" sz="quarter" idx="13"/>
          </p:nvPr>
        </p:nvSpPr>
        <p:spPr>
          <a:xfrm>
            <a:off x="393702" y="1030514"/>
            <a:ext cx="7072327" cy="5315107"/>
          </a:xfrm>
        </p:spPr>
        <p:txBody>
          <a:bodyPr anchor="t" anchorCtr="0">
            <a:noAutofit/>
          </a:bodyPr>
          <a:lstStyle/>
          <a:p>
            <a:pPr marL="0" lvl="1" indent="0">
              <a:lnSpc>
                <a:spcPct val="125000"/>
              </a:lnSpc>
              <a:spcBef>
                <a:spcPts val="600"/>
              </a:spcBef>
              <a:buClr>
                <a:srgbClr val="006283"/>
              </a:buClr>
              <a:buNone/>
              <a:defRPr/>
            </a:pPr>
            <a:r>
              <a:rPr lang="en-US" sz="2000" dirty="0">
                <a:latin typeface="Gill Sans MT" panose="020B0502020104020203" pitchFamily="34" charset="0"/>
              </a:rPr>
              <a:t>Through a series of stakeholder engagements, CapeNature and the Department of Environmental Affairs and Development Planning invite your participation: </a:t>
            </a:r>
          </a:p>
          <a:p>
            <a:pPr marL="715963" lvl="2" indent="-536575">
              <a:lnSpc>
                <a:spcPct val="125000"/>
              </a:lnSpc>
              <a:spcBef>
                <a:spcPts val="600"/>
              </a:spcBef>
              <a:buClr>
                <a:srgbClr val="006283"/>
              </a:buClr>
              <a:buFont typeface="Courier New" panose="02070309020205020404" pitchFamily="49" charset="0"/>
              <a:buChar char="o"/>
              <a:defRPr/>
            </a:pPr>
            <a:r>
              <a:rPr lang="en-US" sz="2000" dirty="0">
                <a:latin typeface="Gill Sans MT" panose="020B0502020104020203" pitchFamily="34" charset="0"/>
              </a:rPr>
              <a:t>To provide inputs;</a:t>
            </a:r>
          </a:p>
          <a:p>
            <a:pPr marL="715963" lvl="2" indent="-536575">
              <a:lnSpc>
                <a:spcPct val="125000"/>
              </a:lnSpc>
              <a:spcBef>
                <a:spcPts val="600"/>
              </a:spcBef>
              <a:buClr>
                <a:srgbClr val="006283"/>
              </a:buClr>
              <a:buFont typeface="Courier New" panose="02070309020205020404" pitchFamily="49" charset="0"/>
              <a:buChar char="o"/>
              <a:defRPr/>
            </a:pPr>
            <a:r>
              <a:rPr lang="en-US" sz="2000" dirty="0">
                <a:latin typeface="Gill Sans MT" panose="020B0502020104020203" pitchFamily="34" charset="0"/>
              </a:rPr>
              <a:t>To raise concerns; </a:t>
            </a:r>
          </a:p>
          <a:p>
            <a:pPr marL="715963" lvl="2" indent="-536575">
              <a:lnSpc>
                <a:spcPct val="125000"/>
              </a:lnSpc>
              <a:spcBef>
                <a:spcPts val="600"/>
              </a:spcBef>
              <a:buClr>
                <a:srgbClr val="006283"/>
              </a:buClr>
              <a:buFont typeface="Courier New" panose="02070309020205020404" pitchFamily="49" charset="0"/>
              <a:buChar char="o"/>
              <a:defRPr/>
            </a:pPr>
            <a:r>
              <a:rPr lang="en-US" sz="2000" dirty="0">
                <a:latin typeface="Gill Sans MT" panose="020B0502020104020203" pitchFamily="34" charset="0"/>
              </a:rPr>
              <a:t>To voice expectations, and</a:t>
            </a:r>
          </a:p>
          <a:p>
            <a:pPr marL="715963" lvl="2" indent="-536575">
              <a:lnSpc>
                <a:spcPct val="125000"/>
              </a:lnSpc>
              <a:spcBef>
                <a:spcPts val="600"/>
              </a:spcBef>
              <a:buClr>
                <a:srgbClr val="006283"/>
              </a:buClr>
              <a:buFont typeface="Courier New" panose="02070309020205020404" pitchFamily="49" charset="0"/>
              <a:buChar char="o"/>
              <a:defRPr/>
            </a:pPr>
            <a:r>
              <a:rPr lang="en-US" sz="2000" dirty="0">
                <a:latin typeface="Gill Sans MT" panose="020B0502020104020203" pitchFamily="34" charset="0"/>
              </a:rPr>
              <a:t>To engage with CapeNature </a:t>
            </a:r>
          </a:p>
          <a:p>
            <a:pPr marL="179388" lvl="2" indent="0">
              <a:lnSpc>
                <a:spcPct val="125000"/>
              </a:lnSpc>
              <a:spcBef>
                <a:spcPts val="600"/>
              </a:spcBef>
              <a:buClr>
                <a:srgbClr val="006283"/>
              </a:buClr>
              <a:buNone/>
              <a:defRPr/>
            </a:pPr>
            <a:r>
              <a:rPr lang="en-US" sz="2000" dirty="0">
                <a:latin typeface="Gill Sans MT" panose="020B0502020104020203" pitchFamily="34" charset="0"/>
              </a:rPr>
              <a:t>on the development of regulations, primarily focused on giving effect to and bringing into operation Sections </a:t>
            </a:r>
            <a:r>
              <a:rPr lang="en-US" sz="2000" b="1" dirty="0">
                <a:latin typeface="Gill Sans MT" panose="020B0502020104020203" pitchFamily="34" charset="0"/>
              </a:rPr>
              <a:t>49</a:t>
            </a:r>
            <a:r>
              <a:rPr lang="en-US" sz="2000" dirty="0">
                <a:latin typeface="Gill Sans MT" panose="020B0502020104020203" pitchFamily="34" charset="0"/>
              </a:rPr>
              <a:t> to </a:t>
            </a:r>
            <a:r>
              <a:rPr lang="en-US" sz="2000" b="1" dirty="0">
                <a:latin typeface="Gill Sans MT" panose="020B0502020104020203" pitchFamily="34" charset="0"/>
              </a:rPr>
              <a:t>76</a:t>
            </a:r>
            <a:r>
              <a:rPr lang="en-US" sz="2000" dirty="0">
                <a:latin typeface="Gill Sans MT" panose="020B0502020104020203" pitchFamily="34" charset="0"/>
              </a:rPr>
              <a:t> of the Act. These sections largely relate to plant and animal species in need of protection, or which pose a threat to the environment and related activities.</a:t>
            </a:r>
          </a:p>
          <a:p>
            <a:pPr marL="0" lvl="2" indent="0">
              <a:lnSpc>
                <a:spcPct val="125000"/>
              </a:lnSpc>
              <a:spcBef>
                <a:spcPts val="600"/>
              </a:spcBef>
              <a:buClr>
                <a:srgbClr val="006283"/>
              </a:buClr>
              <a:buNone/>
              <a:defRPr/>
            </a:pPr>
            <a:r>
              <a:rPr lang="en-US" sz="2000" dirty="0">
                <a:latin typeface="Gill Sans MT" panose="020B0502020104020203" pitchFamily="34" charset="0"/>
              </a:rPr>
              <a:t> </a:t>
            </a:r>
          </a:p>
          <a:p>
            <a:pPr marL="0" lvl="1" indent="0">
              <a:lnSpc>
                <a:spcPct val="150000"/>
              </a:lnSpc>
              <a:spcBef>
                <a:spcPts val="600"/>
              </a:spcBef>
              <a:buClr>
                <a:srgbClr val="006283"/>
              </a:buClr>
              <a:buNone/>
              <a:defRPr/>
            </a:pPr>
            <a:endParaRPr lang="en-ZA" sz="2000" dirty="0">
              <a:solidFill>
                <a:srgbClr val="FFC000"/>
              </a:solidFill>
              <a:latin typeface="Gill Sans MT" panose="020B0502020104020203" pitchFamily="34" charset="0"/>
            </a:endParaRPr>
          </a:p>
        </p:txBody>
      </p:sp>
      <p:pic>
        <p:nvPicPr>
          <p:cNvPr id="4" name="Picture 3">
            <a:extLst>
              <a:ext uri="{FF2B5EF4-FFF2-40B4-BE49-F238E27FC236}">
                <a16:creationId xmlns:a16="http://schemas.microsoft.com/office/drawing/2014/main" id="{7C7AE1F4-BD98-06D3-1D0C-F9F824445799}"/>
              </a:ext>
            </a:extLst>
          </p:cNvPr>
          <p:cNvPicPr>
            <a:picLocks noChangeAspect="1"/>
          </p:cNvPicPr>
          <p:nvPr/>
        </p:nvPicPr>
        <p:blipFill rotWithShape="1">
          <a:blip r:embed="rId5"/>
          <a:srcRect r="59276"/>
          <a:stretch/>
        </p:blipFill>
        <p:spPr>
          <a:xfrm>
            <a:off x="10557567" y="-2873"/>
            <a:ext cx="1785141" cy="6858000"/>
          </a:xfrm>
          <a:prstGeom prst="rect">
            <a:avLst/>
          </a:prstGeom>
        </p:spPr>
      </p:pic>
      <p:pic>
        <p:nvPicPr>
          <p:cNvPr id="7" name="Picture 6">
            <a:extLst>
              <a:ext uri="{FF2B5EF4-FFF2-40B4-BE49-F238E27FC236}">
                <a16:creationId xmlns:a16="http://schemas.microsoft.com/office/drawing/2014/main" id="{E0A04B1D-3660-B1CE-0AA4-039674F3DC8E}"/>
              </a:ext>
            </a:extLst>
          </p:cNvPr>
          <p:cNvPicPr>
            <a:picLocks noChangeAspect="1"/>
          </p:cNvPicPr>
          <p:nvPr/>
        </p:nvPicPr>
        <p:blipFill>
          <a:blip r:embed="rId6"/>
          <a:stretch>
            <a:fillRect/>
          </a:stretch>
        </p:blipFill>
        <p:spPr>
          <a:xfrm>
            <a:off x="8171542" y="6448414"/>
            <a:ext cx="1530839" cy="270841"/>
          </a:xfrm>
          <a:prstGeom prst="rect">
            <a:avLst/>
          </a:prstGeom>
          <a:noFill/>
        </p:spPr>
      </p:pic>
      <p:sp>
        <p:nvSpPr>
          <p:cNvPr id="8" name="TextBox 7">
            <a:extLst>
              <a:ext uri="{FF2B5EF4-FFF2-40B4-BE49-F238E27FC236}">
                <a16:creationId xmlns:a16="http://schemas.microsoft.com/office/drawing/2014/main" id="{76A46E3F-D071-8046-45EC-D2DBEE93D2B6}"/>
              </a:ext>
            </a:extLst>
          </p:cNvPr>
          <p:cNvSpPr txBox="1"/>
          <p:nvPr/>
        </p:nvSpPr>
        <p:spPr>
          <a:xfrm>
            <a:off x="8017993" y="3831304"/>
            <a:ext cx="3780305" cy="2460965"/>
          </a:xfrm>
          <a:prstGeom prst="flowChartMagneticTape">
            <a:avLst/>
          </a:prstGeom>
          <a:solidFill>
            <a:srgbClr val="B4D342"/>
          </a:solidFill>
          <a:ln>
            <a:solidFill>
              <a:srgbClr val="92D050"/>
            </a:solidFill>
          </a:ln>
        </p:spPr>
        <p:txBody>
          <a:bodyPr wrap="square">
            <a:spAutoFit/>
          </a:bodyPr>
          <a:lstStyle/>
          <a:p>
            <a:pPr marL="0" marR="0" lvl="1" indent="0" algn="l" defTabSz="914400" rtl="0" eaLnBrk="1" fontAlgn="auto" latinLnBrk="0" hangingPunct="1">
              <a:lnSpc>
                <a:spcPct val="125000"/>
              </a:lnSpc>
              <a:spcBef>
                <a:spcPts val="600"/>
              </a:spcBef>
              <a:spcAft>
                <a:spcPts val="0"/>
              </a:spcAft>
              <a:buClr>
                <a:srgbClr val="006283"/>
              </a:buClr>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Why are you here?</a:t>
            </a:r>
          </a:p>
          <a:p>
            <a:pPr marL="536575" marR="0" lvl="1" indent="-536575" algn="l" defTabSz="914400" rtl="0" eaLnBrk="1" fontAlgn="auto" latinLnBrk="0" hangingPunct="1">
              <a:lnSpc>
                <a:spcPct val="125000"/>
              </a:lnSpc>
              <a:spcBef>
                <a:spcPts val="600"/>
              </a:spcBef>
              <a:spcAft>
                <a:spcPts val="0"/>
              </a:spcAft>
              <a:buClr>
                <a:srgbClr val="006283"/>
              </a:buClr>
              <a:buSzTx/>
              <a:buFont typeface="Courier New" panose="02070309020205020404" pitchFamily="49" charset="0"/>
              <a:buChar char="o"/>
              <a:tabLst/>
              <a:defRPr/>
            </a:pPr>
            <a:r>
              <a:rPr kumimoji="0" lang="en-ZA" sz="200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Input on drafting regulations</a:t>
            </a:r>
          </a:p>
          <a:p>
            <a:pPr marL="536575" marR="0" lvl="1" indent="-536575" algn="l" defTabSz="914400" rtl="0" eaLnBrk="1" fontAlgn="auto" latinLnBrk="0" hangingPunct="1">
              <a:lnSpc>
                <a:spcPct val="125000"/>
              </a:lnSpc>
              <a:spcBef>
                <a:spcPts val="600"/>
              </a:spcBef>
              <a:spcAft>
                <a:spcPts val="0"/>
              </a:spcAft>
              <a:buClr>
                <a:srgbClr val="006283"/>
              </a:buClr>
              <a:buSzTx/>
              <a:buFont typeface="Courier New" panose="02070309020205020404" pitchFamily="49" charset="0"/>
              <a:buChar char="o"/>
              <a:tabLst/>
              <a:defRPr/>
            </a:pPr>
            <a:r>
              <a:rPr kumimoji="0" lang="en-ZA" sz="200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Raise concerns</a:t>
            </a:r>
          </a:p>
        </p:txBody>
      </p:sp>
      <p:pic>
        <p:nvPicPr>
          <p:cNvPr id="16" name="Audio 15">
            <a:hlinkClick r:id="" action="ppaction://media"/>
            <a:extLst>
              <a:ext uri="{FF2B5EF4-FFF2-40B4-BE49-F238E27FC236}">
                <a16:creationId xmlns:a16="http://schemas.microsoft.com/office/drawing/2014/main" id="{D33151E0-A0E6-97E9-46A1-0FA96FB26A5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91437377"/>
      </p:ext>
    </p:extLst>
  </p:cSld>
  <p:clrMapOvr>
    <a:masterClrMapping/>
  </p:clrMapOvr>
  <mc:AlternateContent xmlns:mc="http://schemas.openxmlformats.org/markup-compatibility/2006" xmlns:p14="http://schemas.microsoft.com/office/powerpoint/2010/main">
    <mc:Choice Requires="p14">
      <p:transition spd="slow" p14:dur="2000" advTm="42291"/>
    </mc:Choice>
    <mc:Fallback xmlns="">
      <p:transition spd="slow" advTm="42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Background</a:t>
            </a:r>
            <a:r>
              <a:rPr lang="en-US" sz="1600" dirty="0"/>
              <a:t> </a:t>
            </a:r>
            <a:endParaRPr lang="en-ZA" sz="2800" dirty="0"/>
          </a:p>
        </p:txBody>
      </p:sp>
      <p:sp>
        <p:nvSpPr>
          <p:cNvPr id="3" name="Slide Number Placeholder 2"/>
          <p:cNvSpPr>
            <a:spLocks noGrp="1"/>
          </p:cNvSpPr>
          <p:nvPr>
            <p:ph type="sldNum" sz="quarter" idx="4"/>
          </p:nvPr>
        </p:nvSpPr>
        <p:spPr/>
        <p:txBody>
          <a:bodyPr/>
          <a:lstStyle/>
          <a:p>
            <a:fld id="{8406839F-D7A4-4E5D-B93D-768AD4D1DB36}" type="slidenum">
              <a:rPr lang="en-ZA" smtClean="0">
                <a:solidFill>
                  <a:srgbClr val="003399"/>
                </a:solidFill>
              </a:rPr>
              <a:pPr/>
              <a:t>5</a:t>
            </a:fld>
            <a:endParaRPr lang="en-ZA" dirty="0">
              <a:solidFill>
                <a:srgbClr val="003399"/>
              </a:solidFill>
            </a:endParaRPr>
          </a:p>
        </p:txBody>
      </p:sp>
      <p:sp>
        <p:nvSpPr>
          <p:cNvPr id="6" name="Text Placeholder 5"/>
          <p:cNvSpPr>
            <a:spLocks noGrp="1"/>
          </p:cNvSpPr>
          <p:nvPr>
            <p:ph type="body" sz="quarter" idx="13"/>
          </p:nvPr>
        </p:nvSpPr>
        <p:spPr>
          <a:xfrm>
            <a:off x="393701" y="1030514"/>
            <a:ext cx="10462985" cy="5437636"/>
          </a:xfrm>
        </p:spPr>
        <p:txBody>
          <a:bodyPr anchor="t" anchorCtr="0">
            <a:normAutofit/>
          </a:bodyPr>
          <a:lstStyle/>
          <a:p>
            <a:pPr marL="536575" lvl="1" indent="-536575">
              <a:lnSpc>
                <a:spcPct val="150000"/>
              </a:lnSpc>
              <a:spcBef>
                <a:spcPts val="600"/>
              </a:spcBef>
              <a:buClr>
                <a:srgbClr val="006283"/>
              </a:buClr>
              <a:buFont typeface="Courier New" panose="02070309020205020404" pitchFamily="49" charset="0"/>
              <a:buChar char="o"/>
              <a:defRPr/>
            </a:pPr>
            <a:endParaRPr lang="en-US" sz="2400" dirty="0">
              <a:latin typeface="Gill Sans MT" panose="020B0502020104020203" pitchFamily="34" charset="0"/>
            </a:endParaRPr>
          </a:p>
          <a:p>
            <a:pPr marL="536575" lvl="1" indent="-536575">
              <a:lnSpc>
                <a:spcPct val="150000"/>
              </a:lnSpc>
              <a:spcBef>
                <a:spcPts val="600"/>
              </a:spcBef>
              <a:buClr>
                <a:srgbClr val="006283"/>
              </a:buClr>
              <a:buFont typeface="Courier New" panose="02070309020205020404" pitchFamily="49" charset="0"/>
              <a:buChar char="o"/>
              <a:defRPr/>
            </a:pPr>
            <a:endParaRPr lang="en-ZA" sz="2400" dirty="0">
              <a:latin typeface="Gill Sans MT" panose="020B0502020104020203" pitchFamily="34" charset="0"/>
            </a:endParaRPr>
          </a:p>
        </p:txBody>
      </p:sp>
      <p:pic>
        <p:nvPicPr>
          <p:cNvPr id="4" name="Picture 3">
            <a:extLst>
              <a:ext uri="{FF2B5EF4-FFF2-40B4-BE49-F238E27FC236}">
                <a16:creationId xmlns:a16="http://schemas.microsoft.com/office/drawing/2014/main" id="{7C7AE1F4-BD98-06D3-1D0C-F9F824445799}"/>
              </a:ext>
            </a:extLst>
          </p:cNvPr>
          <p:cNvPicPr>
            <a:picLocks noChangeAspect="1"/>
          </p:cNvPicPr>
          <p:nvPr/>
        </p:nvPicPr>
        <p:blipFill rotWithShape="1">
          <a:blip r:embed="rId5"/>
          <a:srcRect r="59276"/>
          <a:stretch/>
        </p:blipFill>
        <p:spPr>
          <a:xfrm>
            <a:off x="10557567" y="-2873"/>
            <a:ext cx="1785141" cy="6858000"/>
          </a:xfrm>
          <a:prstGeom prst="rect">
            <a:avLst/>
          </a:prstGeom>
        </p:spPr>
      </p:pic>
      <p:pic>
        <p:nvPicPr>
          <p:cNvPr id="7" name="Picture 6">
            <a:extLst>
              <a:ext uri="{FF2B5EF4-FFF2-40B4-BE49-F238E27FC236}">
                <a16:creationId xmlns:a16="http://schemas.microsoft.com/office/drawing/2014/main" id="{E0A04B1D-3660-B1CE-0AA4-039674F3DC8E}"/>
              </a:ext>
            </a:extLst>
          </p:cNvPr>
          <p:cNvPicPr>
            <a:picLocks noChangeAspect="1"/>
          </p:cNvPicPr>
          <p:nvPr/>
        </p:nvPicPr>
        <p:blipFill>
          <a:blip r:embed="rId6"/>
          <a:stretch>
            <a:fillRect/>
          </a:stretch>
        </p:blipFill>
        <p:spPr>
          <a:xfrm>
            <a:off x="9639934" y="6466462"/>
            <a:ext cx="1530839" cy="270841"/>
          </a:xfrm>
          <a:prstGeom prst="rect">
            <a:avLst/>
          </a:prstGeom>
          <a:noFill/>
        </p:spPr>
      </p:pic>
      <p:sp>
        <p:nvSpPr>
          <p:cNvPr id="5" name="Text Placeholder 5">
            <a:extLst>
              <a:ext uri="{FF2B5EF4-FFF2-40B4-BE49-F238E27FC236}">
                <a16:creationId xmlns:a16="http://schemas.microsoft.com/office/drawing/2014/main" id="{CFC0825F-FF69-CCA9-B572-E1D2049B38D5}"/>
              </a:ext>
            </a:extLst>
          </p:cNvPr>
          <p:cNvSpPr txBox="1">
            <a:spLocks/>
          </p:cNvSpPr>
          <p:nvPr/>
        </p:nvSpPr>
        <p:spPr>
          <a:xfrm>
            <a:off x="393702" y="1030514"/>
            <a:ext cx="10163866" cy="5315107"/>
          </a:xfrm>
          <a:prstGeom prst="rect">
            <a:avLst/>
          </a:prstGeom>
        </p:spPr>
        <p:txBody>
          <a:bodyPr vert="horz" lIns="72000" tIns="72000" rIns="72000" bIns="72000" rtlCol="0" anchor="t" anchorCtr="0">
            <a:noAutofit/>
          </a:bodyPr>
          <a:lstStyle>
            <a:lvl1pPr marL="0" indent="0" algn="l" defTabSz="914400" rtl="0" eaLnBrk="1" latinLnBrk="0" hangingPunct="1">
              <a:spcBef>
                <a:spcPts val="300"/>
              </a:spcBef>
              <a:buFont typeface="Arial" pitchFamily="34" charset="0"/>
              <a:buNone/>
              <a:defRPr sz="1800" b="1" i="1" kern="1200">
                <a:solidFill>
                  <a:schemeClr val="bg1">
                    <a:lumMod val="50000"/>
                  </a:schemeClr>
                </a:solidFill>
                <a:latin typeface="Century Gothic" pitchFamily="34" charset="0"/>
                <a:ea typeface="+mn-ea"/>
                <a:cs typeface="+mn-cs"/>
              </a:defRPr>
            </a:lvl1pPr>
            <a:lvl2pPr marL="180000" indent="-180000" algn="l" defTabSz="914400" rtl="0" eaLnBrk="1" latinLnBrk="0" hangingPunct="1">
              <a:spcBef>
                <a:spcPts val="300"/>
              </a:spcBef>
              <a:buClr>
                <a:srgbClr val="002060"/>
              </a:buClr>
              <a:buFontTx/>
              <a:buBlip>
                <a:blip r:embed="rId7"/>
              </a:buBlip>
              <a:defRPr sz="1600" kern="1200">
                <a:solidFill>
                  <a:schemeClr val="tx1"/>
                </a:solidFill>
                <a:latin typeface="Century Gothic" pitchFamily="34" charset="0"/>
                <a:ea typeface="+mn-ea"/>
                <a:cs typeface="+mn-cs"/>
              </a:defRPr>
            </a:lvl2pPr>
            <a:lvl3pPr marL="360000" indent="-180000" algn="l" defTabSz="914400" rtl="0" eaLnBrk="1" latinLnBrk="0" hangingPunct="1">
              <a:spcBef>
                <a:spcPts val="300"/>
              </a:spcBef>
              <a:buClr>
                <a:schemeClr val="accent3"/>
              </a:buClr>
              <a:buFont typeface="Arial" pitchFamily="34" charset="0"/>
              <a:buChar char="•"/>
              <a:defRPr lang="en-US" sz="1600" kern="1200" dirty="0" smtClean="0">
                <a:solidFill>
                  <a:schemeClr val="tx1"/>
                </a:solidFill>
                <a:latin typeface="Century Gothic" pitchFamily="34" charset="0"/>
                <a:ea typeface="+mn-ea"/>
                <a:cs typeface="+mn-cs"/>
              </a:defRPr>
            </a:lvl3pPr>
            <a:lvl4pPr marL="540000" indent="-180000" algn="l" defTabSz="914400" rtl="0" eaLnBrk="1" latinLnBrk="0" hangingPunct="1">
              <a:spcBef>
                <a:spcPts val="300"/>
              </a:spcBef>
              <a:buClr>
                <a:schemeClr val="accent3"/>
              </a:buClr>
              <a:buFont typeface="Arial" pitchFamily="34" charset="0"/>
              <a:buChar char="–"/>
              <a:defRPr sz="1600" kern="1200">
                <a:solidFill>
                  <a:schemeClr val="tx1"/>
                </a:solidFill>
                <a:latin typeface="Century Gothic" pitchFamily="34" charset="0"/>
                <a:ea typeface="+mn-ea"/>
                <a:cs typeface="+mn-cs"/>
              </a:defRPr>
            </a:lvl4pPr>
            <a:lvl5pPr marL="1800000" indent="-1800000" algn="l" defTabSz="914400" rtl="0" eaLnBrk="1" latinLnBrk="0" hangingPunct="1">
              <a:spcBef>
                <a:spcPts val="300"/>
              </a:spcBef>
              <a:buFont typeface="Arial" pitchFamily="34" charset="0"/>
              <a:buNone/>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36575" lvl="1" indent="-536575">
              <a:lnSpc>
                <a:spcPct val="125000"/>
              </a:lnSpc>
              <a:spcBef>
                <a:spcPts val="600"/>
              </a:spcBef>
              <a:buClr>
                <a:srgbClr val="006283"/>
              </a:buClr>
              <a:buFont typeface="Courier New" panose="02070309020205020404" pitchFamily="49" charset="0"/>
              <a:buChar char="o"/>
              <a:defRPr/>
            </a:pPr>
            <a:r>
              <a:rPr lang="en-US" sz="2000" i="1" dirty="0">
                <a:latin typeface="Gill Sans MT" panose="020B0502020104020203" pitchFamily="34" charset="0"/>
              </a:rPr>
              <a:t>The Western Cape Nature Conservation Board is established as a juristic entity in terms of the Western Cape Biodiversity Act, 6 of 2021</a:t>
            </a:r>
          </a:p>
          <a:p>
            <a:pPr marL="536575" lvl="1" indent="-536575">
              <a:lnSpc>
                <a:spcPct val="125000"/>
              </a:lnSpc>
              <a:spcBef>
                <a:spcPts val="600"/>
              </a:spcBef>
              <a:buClr>
                <a:srgbClr val="006283"/>
              </a:buClr>
              <a:buFont typeface="Courier New" panose="02070309020205020404" pitchFamily="49" charset="0"/>
              <a:buChar char="o"/>
              <a:defRPr/>
            </a:pPr>
            <a:r>
              <a:rPr lang="en-US" sz="2000" i="1" dirty="0">
                <a:latin typeface="Gill Sans MT" panose="020B0502020104020203" pitchFamily="34" charset="0"/>
              </a:rPr>
              <a:t>CapeNature is governed by this Board, which is CapeNature's accounting authority</a:t>
            </a:r>
          </a:p>
          <a:p>
            <a:pPr marL="536575" lvl="1" indent="-536575">
              <a:lnSpc>
                <a:spcPct val="125000"/>
              </a:lnSpc>
              <a:spcBef>
                <a:spcPts val="600"/>
              </a:spcBef>
              <a:buClr>
                <a:srgbClr val="006283"/>
              </a:buClr>
              <a:buFont typeface="Courier New" panose="02070309020205020404" pitchFamily="49" charset="0"/>
              <a:buChar char="o"/>
              <a:defRPr/>
            </a:pPr>
            <a:r>
              <a:rPr lang="en-US" sz="2000" i="1" dirty="0">
                <a:latin typeface="Gill Sans MT" panose="020B0502020104020203" pitchFamily="34" charset="0"/>
              </a:rPr>
              <a:t>One of CapeNature's primary functions is the management of nature conservation, not only within protected areas but within the entire Western Cape Province</a:t>
            </a:r>
          </a:p>
          <a:p>
            <a:pPr marL="536575" lvl="1" indent="-536575">
              <a:lnSpc>
                <a:spcPct val="125000"/>
              </a:lnSpc>
              <a:spcBef>
                <a:spcPts val="600"/>
              </a:spcBef>
              <a:buClr>
                <a:srgbClr val="006283"/>
              </a:buClr>
              <a:buFont typeface="Courier New" panose="02070309020205020404" pitchFamily="49" charset="0"/>
              <a:buChar char="o"/>
              <a:defRPr/>
            </a:pPr>
            <a:r>
              <a:rPr lang="en-US" sz="2000" i="1" dirty="0">
                <a:latin typeface="Gill Sans MT" panose="020B0502020104020203" pitchFamily="34" charset="0"/>
              </a:rPr>
              <a:t>CapeNature and its staff carry out the day-to-day operation of nature conservation in the Western Cape Province</a:t>
            </a:r>
          </a:p>
          <a:p>
            <a:pPr marL="536575" lvl="1" indent="-536575">
              <a:lnSpc>
                <a:spcPct val="125000"/>
              </a:lnSpc>
              <a:spcBef>
                <a:spcPts val="600"/>
              </a:spcBef>
              <a:buClr>
                <a:srgbClr val="006283"/>
              </a:buClr>
              <a:buFont typeface="Courier New" panose="02070309020205020404" pitchFamily="49" charset="0"/>
              <a:buChar char="o"/>
              <a:defRPr/>
            </a:pPr>
            <a:r>
              <a:rPr lang="en-US" sz="2000" i="1" dirty="0">
                <a:latin typeface="Gill Sans MT" panose="020B0502020104020203" pitchFamily="34" charset="0"/>
              </a:rPr>
              <a:t>The Nature Conservation Ordinance, and its regulations, is essentially the enabling legislation creating the legal framework, processes and structures necessary to carry out the above-mentioned nature conservation functions</a:t>
            </a:r>
          </a:p>
          <a:p>
            <a:pPr marL="536575" lvl="1" indent="-536575">
              <a:lnSpc>
                <a:spcPct val="125000"/>
              </a:lnSpc>
              <a:spcBef>
                <a:spcPts val="600"/>
              </a:spcBef>
              <a:buClr>
                <a:srgbClr val="006283"/>
              </a:buClr>
              <a:buFont typeface="Courier New" panose="02070309020205020404" pitchFamily="49" charset="0"/>
              <a:buChar char="o"/>
              <a:defRPr/>
            </a:pPr>
            <a:r>
              <a:rPr lang="en-US" sz="2000" i="1" dirty="0">
                <a:latin typeface="Gill Sans MT" panose="020B0502020104020203" pitchFamily="34" charset="0"/>
              </a:rPr>
              <a:t>The Nature Conservation Ordinance prescribes the law relating to the protection and sustainable utilization of, amongst other aspects of biodiversity, wild flora and fauna</a:t>
            </a:r>
            <a:endParaRPr lang="en-ZA" sz="2000" dirty="0">
              <a:solidFill>
                <a:srgbClr val="FFC000"/>
              </a:solidFill>
              <a:latin typeface="Gill Sans MT" panose="020B0502020104020203" pitchFamily="34" charset="0"/>
            </a:endParaRPr>
          </a:p>
        </p:txBody>
      </p:sp>
      <p:pic>
        <p:nvPicPr>
          <p:cNvPr id="11" name="Audio 10">
            <a:hlinkClick r:id="" action="ppaction://media"/>
            <a:extLst>
              <a:ext uri="{FF2B5EF4-FFF2-40B4-BE49-F238E27FC236}">
                <a16:creationId xmlns:a16="http://schemas.microsoft.com/office/drawing/2014/main" id="{9EDEFF54-BD37-8A61-B0C0-AE665236904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24061837"/>
      </p:ext>
    </p:extLst>
  </p:cSld>
  <p:clrMapOvr>
    <a:masterClrMapping/>
  </p:clrMapOvr>
  <mc:AlternateContent xmlns:mc="http://schemas.openxmlformats.org/markup-compatibility/2006" xmlns:p14="http://schemas.microsoft.com/office/powerpoint/2010/main">
    <mc:Choice Requires="p14">
      <p:transition spd="slow" p14:dur="2000" advTm="67253"/>
    </mc:Choice>
    <mc:Fallback xmlns="">
      <p:transition spd="slow" advTm="67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a:t>Background</a:t>
            </a:r>
            <a:endParaRPr lang="en-ZA" sz="2800" dirty="0"/>
          </a:p>
        </p:txBody>
      </p:sp>
      <p:sp>
        <p:nvSpPr>
          <p:cNvPr id="3" name="Slide Number Placeholder 2"/>
          <p:cNvSpPr>
            <a:spLocks noGrp="1"/>
          </p:cNvSpPr>
          <p:nvPr>
            <p:ph type="sldNum" sz="quarter" idx="4"/>
          </p:nvPr>
        </p:nvSpPr>
        <p:spPr/>
        <p:txBody>
          <a:bodyPr/>
          <a:lstStyle/>
          <a:p>
            <a:fld id="{8406839F-D7A4-4E5D-B93D-768AD4D1DB36}" type="slidenum">
              <a:rPr lang="en-ZA" smtClean="0">
                <a:solidFill>
                  <a:srgbClr val="003399"/>
                </a:solidFill>
              </a:rPr>
              <a:pPr/>
              <a:t>6</a:t>
            </a:fld>
            <a:endParaRPr lang="en-ZA" dirty="0">
              <a:solidFill>
                <a:srgbClr val="003399"/>
              </a:solidFill>
            </a:endParaRPr>
          </a:p>
        </p:txBody>
      </p:sp>
      <p:sp>
        <p:nvSpPr>
          <p:cNvPr id="6" name="Text Placeholder 5"/>
          <p:cNvSpPr>
            <a:spLocks noGrp="1"/>
          </p:cNvSpPr>
          <p:nvPr>
            <p:ph type="body" sz="quarter" idx="13"/>
          </p:nvPr>
        </p:nvSpPr>
        <p:spPr>
          <a:xfrm>
            <a:off x="393701" y="1030514"/>
            <a:ext cx="10462985" cy="5437636"/>
          </a:xfrm>
        </p:spPr>
        <p:txBody>
          <a:bodyPr anchor="t" anchorCtr="0">
            <a:normAutofit/>
          </a:bodyPr>
          <a:lstStyle/>
          <a:p>
            <a:pPr marL="536575" lvl="1" indent="-536575">
              <a:lnSpc>
                <a:spcPct val="150000"/>
              </a:lnSpc>
              <a:spcBef>
                <a:spcPts val="600"/>
              </a:spcBef>
              <a:buClr>
                <a:srgbClr val="006283"/>
              </a:buClr>
              <a:buFont typeface="Courier New" panose="02070309020205020404" pitchFamily="49" charset="0"/>
              <a:buChar char="o"/>
              <a:defRPr/>
            </a:pPr>
            <a:endParaRPr lang="en-US" sz="2400" dirty="0">
              <a:latin typeface="Gill Sans MT" panose="020B0502020104020203" pitchFamily="34" charset="0"/>
            </a:endParaRPr>
          </a:p>
          <a:p>
            <a:pPr marL="536575" lvl="1" indent="-536575">
              <a:lnSpc>
                <a:spcPct val="150000"/>
              </a:lnSpc>
              <a:spcBef>
                <a:spcPts val="600"/>
              </a:spcBef>
              <a:buClr>
                <a:srgbClr val="006283"/>
              </a:buClr>
              <a:buFont typeface="Courier New" panose="02070309020205020404" pitchFamily="49" charset="0"/>
              <a:buChar char="o"/>
              <a:defRPr/>
            </a:pPr>
            <a:endParaRPr lang="en-ZA" sz="2400" dirty="0">
              <a:latin typeface="Gill Sans MT" panose="020B0502020104020203" pitchFamily="34" charset="0"/>
            </a:endParaRPr>
          </a:p>
        </p:txBody>
      </p:sp>
      <p:pic>
        <p:nvPicPr>
          <p:cNvPr id="4" name="Picture 3">
            <a:extLst>
              <a:ext uri="{FF2B5EF4-FFF2-40B4-BE49-F238E27FC236}">
                <a16:creationId xmlns:a16="http://schemas.microsoft.com/office/drawing/2014/main" id="{7C7AE1F4-BD98-06D3-1D0C-F9F824445799}"/>
              </a:ext>
            </a:extLst>
          </p:cNvPr>
          <p:cNvPicPr>
            <a:picLocks noChangeAspect="1"/>
          </p:cNvPicPr>
          <p:nvPr/>
        </p:nvPicPr>
        <p:blipFill rotWithShape="1">
          <a:blip r:embed="rId5"/>
          <a:srcRect r="59276"/>
          <a:stretch/>
        </p:blipFill>
        <p:spPr>
          <a:xfrm>
            <a:off x="10557567" y="-2873"/>
            <a:ext cx="1785141" cy="6858000"/>
          </a:xfrm>
          <a:prstGeom prst="rect">
            <a:avLst/>
          </a:prstGeom>
        </p:spPr>
      </p:pic>
      <p:pic>
        <p:nvPicPr>
          <p:cNvPr id="7" name="Picture 6">
            <a:extLst>
              <a:ext uri="{FF2B5EF4-FFF2-40B4-BE49-F238E27FC236}">
                <a16:creationId xmlns:a16="http://schemas.microsoft.com/office/drawing/2014/main" id="{E0A04B1D-3660-B1CE-0AA4-039674F3DC8E}"/>
              </a:ext>
            </a:extLst>
          </p:cNvPr>
          <p:cNvPicPr>
            <a:picLocks noChangeAspect="1"/>
          </p:cNvPicPr>
          <p:nvPr/>
        </p:nvPicPr>
        <p:blipFill>
          <a:blip r:embed="rId6"/>
          <a:stretch>
            <a:fillRect/>
          </a:stretch>
        </p:blipFill>
        <p:spPr>
          <a:xfrm>
            <a:off x="9639934" y="6466462"/>
            <a:ext cx="1530839" cy="270841"/>
          </a:xfrm>
          <a:prstGeom prst="rect">
            <a:avLst/>
          </a:prstGeom>
          <a:noFill/>
        </p:spPr>
      </p:pic>
      <p:sp>
        <p:nvSpPr>
          <p:cNvPr id="5" name="Text Placeholder 5">
            <a:extLst>
              <a:ext uri="{FF2B5EF4-FFF2-40B4-BE49-F238E27FC236}">
                <a16:creationId xmlns:a16="http://schemas.microsoft.com/office/drawing/2014/main" id="{CFC0825F-FF69-CCA9-B572-E1D2049B38D5}"/>
              </a:ext>
            </a:extLst>
          </p:cNvPr>
          <p:cNvSpPr txBox="1">
            <a:spLocks/>
          </p:cNvSpPr>
          <p:nvPr/>
        </p:nvSpPr>
        <p:spPr>
          <a:xfrm>
            <a:off x="393701" y="882202"/>
            <a:ext cx="10230307" cy="5315107"/>
          </a:xfrm>
          <a:prstGeom prst="rect">
            <a:avLst/>
          </a:prstGeom>
        </p:spPr>
        <p:txBody>
          <a:bodyPr vert="horz" lIns="72000" tIns="72000" rIns="72000" bIns="72000" rtlCol="0" anchor="t" anchorCtr="0">
            <a:noAutofit/>
          </a:bodyPr>
          <a:lstStyle>
            <a:lvl1pPr marL="0" indent="0" algn="l" defTabSz="914400" rtl="0" eaLnBrk="1" latinLnBrk="0" hangingPunct="1">
              <a:spcBef>
                <a:spcPts val="300"/>
              </a:spcBef>
              <a:buFont typeface="Arial" pitchFamily="34" charset="0"/>
              <a:buNone/>
              <a:defRPr sz="1800" b="1" i="1" kern="1200">
                <a:solidFill>
                  <a:schemeClr val="bg1">
                    <a:lumMod val="50000"/>
                  </a:schemeClr>
                </a:solidFill>
                <a:latin typeface="Century Gothic" pitchFamily="34" charset="0"/>
                <a:ea typeface="+mn-ea"/>
                <a:cs typeface="+mn-cs"/>
              </a:defRPr>
            </a:lvl1pPr>
            <a:lvl2pPr marL="180000" indent="-180000" algn="l" defTabSz="914400" rtl="0" eaLnBrk="1" latinLnBrk="0" hangingPunct="1">
              <a:spcBef>
                <a:spcPts val="300"/>
              </a:spcBef>
              <a:buClr>
                <a:srgbClr val="002060"/>
              </a:buClr>
              <a:buFontTx/>
              <a:buBlip>
                <a:blip r:embed="rId7"/>
              </a:buBlip>
              <a:defRPr sz="1600" kern="1200">
                <a:solidFill>
                  <a:schemeClr val="tx1"/>
                </a:solidFill>
                <a:latin typeface="Century Gothic" pitchFamily="34" charset="0"/>
                <a:ea typeface="+mn-ea"/>
                <a:cs typeface="+mn-cs"/>
              </a:defRPr>
            </a:lvl2pPr>
            <a:lvl3pPr marL="360000" indent="-180000" algn="l" defTabSz="914400" rtl="0" eaLnBrk="1" latinLnBrk="0" hangingPunct="1">
              <a:spcBef>
                <a:spcPts val="300"/>
              </a:spcBef>
              <a:buClr>
                <a:schemeClr val="accent3"/>
              </a:buClr>
              <a:buFont typeface="Arial" pitchFamily="34" charset="0"/>
              <a:buChar char="•"/>
              <a:defRPr lang="en-US" sz="1600" kern="1200" dirty="0" smtClean="0">
                <a:solidFill>
                  <a:schemeClr val="tx1"/>
                </a:solidFill>
                <a:latin typeface="Century Gothic" pitchFamily="34" charset="0"/>
                <a:ea typeface="+mn-ea"/>
                <a:cs typeface="+mn-cs"/>
              </a:defRPr>
            </a:lvl3pPr>
            <a:lvl4pPr marL="540000" indent="-180000" algn="l" defTabSz="914400" rtl="0" eaLnBrk="1" latinLnBrk="0" hangingPunct="1">
              <a:spcBef>
                <a:spcPts val="300"/>
              </a:spcBef>
              <a:buClr>
                <a:schemeClr val="accent3"/>
              </a:buClr>
              <a:buFont typeface="Arial" pitchFamily="34" charset="0"/>
              <a:buChar char="–"/>
              <a:defRPr sz="1600" kern="1200">
                <a:solidFill>
                  <a:schemeClr val="tx1"/>
                </a:solidFill>
                <a:latin typeface="Century Gothic" pitchFamily="34" charset="0"/>
                <a:ea typeface="+mn-ea"/>
                <a:cs typeface="+mn-cs"/>
              </a:defRPr>
            </a:lvl4pPr>
            <a:lvl5pPr marL="1800000" indent="-1800000" algn="l" defTabSz="914400" rtl="0" eaLnBrk="1" latinLnBrk="0" hangingPunct="1">
              <a:spcBef>
                <a:spcPts val="300"/>
              </a:spcBef>
              <a:buFont typeface="Arial" pitchFamily="34" charset="0"/>
              <a:buNone/>
              <a:defRPr sz="16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36575" lvl="1" indent="-536575">
              <a:lnSpc>
                <a:spcPct val="125000"/>
              </a:lnSpc>
              <a:spcBef>
                <a:spcPts val="600"/>
              </a:spcBef>
              <a:buClr>
                <a:srgbClr val="006283"/>
              </a:buClr>
              <a:buFont typeface="Courier New" panose="02070309020205020404" pitchFamily="49" charset="0"/>
              <a:buChar char="o"/>
              <a:defRPr/>
            </a:pPr>
            <a:r>
              <a:rPr lang="en-US" sz="1800" i="1" dirty="0">
                <a:latin typeface="Gill Sans MT" panose="020B0502020104020203" pitchFamily="34" charset="0"/>
              </a:rPr>
              <a:t>The Nature Conservation Ordinance contains schedules of </a:t>
            </a:r>
            <a:r>
              <a:rPr lang="en-US" sz="1800" b="1" i="1" dirty="0">
                <a:latin typeface="Gill Sans MT" panose="020B0502020104020203" pitchFamily="34" charset="0"/>
              </a:rPr>
              <a:t>endangered and protected indigenous animals and plants </a:t>
            </a:r>
            <a:r>
              <a:rPr lang="en-US" sz="1800" i="1" dirty="0">
                <a:latin typeface="Gill Sans MT" panose="020B0502020104020203" pitchFamily="34" charset="0"/>
              </a:rPr>
              <a:t>and provides certain legal protections for the scheduled species to assist conservation officials in the </a:t>
            </a:r>
            <a:r>
              <a:rPr lang="en-US" sz="1800" b="1" i="1" dirty="0">
                <a:latin typeface="Gill Sans MT" panose="020B0502020104020203" pitchFamily="34" charset="0"/>
              </a:rPr>
              <a:t>protection of biodiversity </a:t>
            </a:r>
          </a:p>
          <a:p>
            <a:pPr marL="536575" lvl="1" indent="-536575">
              <a:lnSpc>
                <a:spcPct val="125000"/>
              </a:lnSpc>
              <a:spcBef>
                <a:spcPts val="600"/>
              </a:spcBef>
              <a:buClr>
                <a:srgbClr val="006283"/>
              </a:buClr>
              <a:buFont typeface="Courier New" panose="02070309020205020404" pitchFamily="49" charset="0"/>
              <a:buChar char="o"/>
              <a:defRPr/>
            </a:pPr>
            <a:r>
              <a:rPr lang="en-US" sz="1800" i="1" dirty="0">
                <a:latin typeface="Gill Sans MT" panose="020B0502020104020203" pitchFamily="34" charset="0"/>
              </a:rPr>
              <a:t>The Nature Conservation Ordinance also deals with professional hunting and non-indigenous species and sets out a </a:t>
            </a:r>
            <a:r>
              <a:rPr lang="en-US" sz="1800" b="1" i="1" dirty="0">
                <a:latin typeface="Gill Sans MT" panose="020B0502020104020203" pitchFamily="34" charset="0"/>
              </a:rPr>
              <a:t>system of permitting for certain activities</a:t>
            </a:r>
          </a:p>
          <a:p>
            <a:pPr marL="536575" lvl="1" indent="-536575">
              <a:lnSpc>
                <a:spcPct val="125000"/>
              </a:lnSpc>
              <a:spcBef>
                <a:spcPts val="600"/>
              </a:spcBef>
              <a:buClr>
                <a:srgbClr val="006283"/>
              </a:buClr>
              <a:buFont typeface="Courier New" panose="02070309020205020404" pitchFamily="49" charset="0"/>
              <a:buChar char="o"/>
              <a:defRPr/>
            </a:pPr>
            <a:r>
              <a:rPr lang="en-US" sz="1800" i="1" dirty="0">
                <a:latin typeface="Gill Sans MT" panose="020B0502020104020203" pitchFamily="34" charset="0"/>
              </a:rPr>
              <a:t>The Nature Conservation Ordinance also designates the powers of conservation officials and provides for the appointment of officers</a:t>
            </a:r>
          </a:p>
          <a:p>
            <a:pPr marL="536575" lvl="1" indent="-536575">
              <a:lnSpc>
                <a:spcPct val="125000"/>
              </a:lnSpc>
              <a:spcBef>
                <a:spcPts val="600"/>
              </a:spcBef>
              <a:buClr>
                <a:srgbClr val="006283"/>
              </a:buClr>
              <a:buFont typeface="Courier New" panose="02070309020205020404" pitchFamily="49" charset="0"/>
              <a:buChar char="o"/>
              <a:defRPr/>
            </a:pPr>
            <a:r>
              <a:rPr lang="en-US" sz="1800" i="1" dirty="0">
                <a:latin typeface="Gill Sans MT" panose="020B0502020104020203" pitchFamily="34" charset="0"/>
              </a:rPr>
              <a:t>Until such time as new regulations necessary to supplement the Western Cape Biodiversity Act, 2021, are finalized, </a:t>
            </a:r>
            <a:r>
              <a:rPr lang="en-US" sz="1800" b="1" i="1" dirty="0">
                <a:solidFill>
                  <a:srgbClr val="D73828"/>
                </a:solidFill>
                <a:latin typeface="Gill Sans MT" panose="020B0502020104020203" pitchFamily="34" charset="0"/>
              </a:rPr>
              <a:t>which is the stakeholder process we are busy with right now</a:t>
            </a:r>
            <a:r>
              <a:rPr lang="en-US" sz="1800" i="1" dirty="0">
                <a:solidFill>
                  <a:srgbClr val="D73828"/>
                </a:solidFill>
                <a:latin typeface="Gill Sans MT" panose="020B0502020104020203" pitchFamily="34" charset="0"/>
              </a:rPr>
              <a:t>,</a:t>
            </a:r>
            <a:r>
              <a:rPr lang="en-US" sz="1800" i="1" dirty="0">
                <a:latin typeface="Gill Sans MT" panose="020B0502020104020203" pitchFamily="34" charset="0"/>
              </a:rPr>
              <a:t> the relevant administrative and law enforcement provisions are still dealt with by the current Nature Conservation Ordinance (1974) and regulations (1975)</a:t>
            </a:r>
          </a:p>
          <a:p>
            <a:pPr marL="536575" lvl="1" indent="-536575">
              <a:lnSpc>
                <a:spcPct val="125000"/>
              </a:lnSpc>
              <a:spcBef>
                <a:spcPts val="600"/>
              </a:spcBef>
              <a:buClr>
                <a:srgbClr val="006283"/>
              </a:buClr>
              <a:buFont typeface="Courier New" panose="02070309020205020404" pitchFamily="49" charset="0"/>
              <a:buChar char="o"/>
              <a:defRPr/>
            </a:pPr>
            <a:r>
              <a:rPr lang="en-US" sz="1800" i="1" dirty="0">
                <a:latin typeface="Gill Sans MT" panose="020B0502020104020203" pitchFamily="34" charset="0"/>
              </a:rPr>
              <a:t>Once the Western Cape Biodiversity Act, 2021, </a:t>
            </a:r>
            <a:r>
              <a:rPr lang="en-US" sz="1800" b="1" i="1" dirty="0">
                <a:solidFill>
                  <a:srgbClr val="D73828"/>
                </a:solidFill>
                <a:latin typeface="Gill Sans MT" panose="020B0502020104020203" pitchFamily="34" charset="0"/>
              </a:rPr>
              <a:t>and its regulations </a:t>
            </a:r>
            <a:r>
              <a:rPr lang="en-US" sz="1800" i="1" dirty="0">
                <a:latin typeface="Gill Sans MT" panose="020B0502020104020203" pitchFamily="34" charset="0"/>
              </a:rPr>
              <a:t>are fully put into operation the </a:t>
            </a:r>
            <a:r>
              <a:rPr lang="en-US" sz="1800" b="1" i="1" dirty="0">
                <a:latin typeface="Gill Sans MT" panose="020B0502020104020203" pitchFamily="34" charset="0"/>
              </a:rPr>
              <a:t>Nature Conservation Ordinance (and its regulations)</a:t>
            </a:r>
            <a:r>
              <a:rPr lang="en-US" sz="1800" i="1" dirty="0">
                <a:latin typeface="Gill Sans MT" panose="020B0502020104020203" pitchFamily="34" charset="0"/>
              </a:rPr>
              <a:t> </a:t>
            </a:r>
            <a:r>
              <a:rPr lang="en-US" sz="1800" b="1" i="1" dirty="0">
                <a:solidFill>
                  <a:srgbClr val="D73828"/>
                </a:solidFill>
                <a:latin typeface="Gill Sans MT" panose="020B0502020104020203" pitchFamily="34" charset="0"/>
              </a:rPr>
              <a:t>and will be entirely repealed</a:t>
            </a:r>
          </a:p>
          <a:p>
            <a:pPr marL="536575" lvl="1" indent="-536575">
              <a:lnSpc>
                <a:spcPct val="125000"/>
              </a:lnSpc>
              <a:spcBef>
                <a:spcPts val="600"/>
              </a:spcBef>
              <a:buClr>
                <a:srgbClr val="006283"/>
              </a:buClr>
              <a:buFont typeface="Courier New" panose="02070309020205020404" pitchFamily="49" charset="0"/>
              <a:buChar char="o"/>
              <a:defRPr/>
            </a:pPr>
            <a:r>
              <a:rPr lang="en-US" sz="1800" b="1" i="1" dirty="0">
                <a:latin typeface="Gill Sans MT" panose="020B0502020104020203" pitchFamily="34" charset="0"/>
              </a:rPr>
              <a:t>Naturally, before we can repeal the current Ordinance and regulations, we need to have new regulations in place.  And that is why we are all here</a:t>
            </a:r>
          </a:p>
        </p:txBody>
      </p:sp>
      <p:pic>
        <p:nvPicPr>
          <p:cNvPr id="9" name="Audio 8">
            <a:hlinkClick r:id="" action="ppaction://media"/>
            <a:extLst>
              <a:ext uri="{FF2B5EF4-FFF2-40B4-BE49-F238E27FC236}">
                <a16:creationId xmlns:a16="http://schemas.microsoft.com/office/drawing/2014/main" id="{3B03E08D-8FEB-DED1-7985-E0912B5C3A5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80340406"/>
      </p:ext>
    </p:extLst>
  </p:cSld>
  <p:clrMapOvr>
    <a:masterClrMapping/>
  </p:clrMapOvr>
  <mc:AlternateContent xmlns:mc="http://schemas.openxmlformats.org/markup-compatibility/2006" xmlns:p14="http://schemas.microsoft.com/office/powerpoint/2010/main">
    <mc:Choice Requires="p14">
      <p:transition spd="slow" p14:dur="2000" advTm="90881"/>
    </mc:Choice>
    <mc:Fallback xmlns="">
      <p:transition spd="slow" advTm="90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The new Regulations and the blank slate, multiphase approach</a:t>
            </a:r>
            <a:endParaRPr lang="en-ZA" dirty="0"/>
          </a:p>
        </p:txBody>
      </p:sp>
      <p:sp>
        <p:nvSpPr>
          <p:cNvPr id="3" name="Slide Number Placeholder 2"/>
          <p:cNvSpPr>
            <a:spLocks noGrp="1"/>
          </p:cNvSpPr>
          <p:nvPr>
            <p:ph type="sldNum" sz="quarter" idx="4"/>
          </p:nvPr>
        </p:nvSpPr>
        <p:spPr/>
        <p:txBody>
          <a:bodyPr/>
          <a:lstStyle/>
          <a:p>
            <a:fld id="{8406839F-D7A4-4E5D-B93D-768AD4D1DB36}" type="slidenum">
              <a:rPr lang="en-ZA" smtClean="0">
                <a:solidFill>
                  <a:srgbClr val="003399"/>
                </a:solidFill>
              </a:rPr>
              <a:pPr/>
              <a:t>7</a:t>
            </a:fld>
            <a:endParaRPr lang="en-ZA" dirty="0">
              <a:solidFill>
                <a:srgbClr val="003399"/>
              </a:solidFill>
            </a:endParaRPr>
          </a:p>
        </p:txBody>
      </p:sp>
      <p:sp>
        <p:nvSpPr>
          <p:cNvPr id="6" name="Text Placeholder 5"/>
          <p:cNvSpPr>
            <a:spLocks noGrp="1"/>
          </p:cNvSpPr>
          <p:nvPr>
            <p:ph type="body" sz="quarter" idx="13"/>
          </p:nvPr>
        </p:nvSpPr>
        <p:spPr>
          <a:xfrm>
            <a:off x="287007" y="757166"/>
            <a:ext cx="9963957" cy="5888034"/>
          </a:xfrm>
        </p:spPr>
        <p:txBody>
          <a:bodyPr anchor="t" anchorCtr="0">
            <a:normAutofit fontScale="40000" lnSpcReduction="20000"/>
          </a:bodyPr>
          <a:lstStyle/>
          <a:p>
            <a:pPr marL="536575" lvl="1" indent="-536575">
              <a:lnSpc>
                <a:spcPct val="150000"/>
              </a:lnSpc>
              <a:spcBef>
                <a:spcPts val="600"/>
              </a:spcBef>
              <a:buClr>
                <a:srgbClr val="006283"/>
              </a:buClr>
              <a:buFont typeface="Courier New" panose="02070309020205020404" pitchFamily="49" charset="0"/>
              <a:buChar char="o"/>
              <a:defRPr/>
            </a:pPr>
            <a:endParaRPr lang="en-US" sz="2400" dirty="0">
              <a:latin typeface="Gill Sans MT" panose="020B0502020104020203" pitchFamily="34" charset="0"/>
            </a:endParaRPr>
          </a:p>
          <a:p>
            <a:pPr marL="536575" lvl="1" indent="-536575">
              <a:lnSpc>
                <a:spcPct val="145000"/>
              </a:lnSpc>
              <a:spcBef>
                <a:spcPts val="600"/>
              </a:spcBef>
              <a:buClr>
                <a:srgbClr val="006283"/>
              </a:buClr>
              <a:buFont typeface="Courier New" panose="02070309020205020404" pitchFamily="49" charset="0"/>
              <a:buChar char="o"/>
              <a:defRPr/>
            </a:pPr>
            <a:r>
              <a:rPr lang="en-ZA" sz="4800" dirty="0">
                <a:latin typeface="Gill Sans MT" panose="020B0502020104020203" pitchFamily="34" charset="0"/>
              </a:rPr>
              <a:t>Regulations (i.e. subordinate or secondary legislation) are made by the Provincial Minister in terms of section 81 of the Western Cape Biodiversity Act (i.e. the original legislation)</a:t>
            </a:r>
          </a:p>
          <a:p>
            <a:pPr marL="536575" lvl="1" indent="-536575">
              <a:lnSpc>
                <a:spcPct val="145000"/>
              </a:lnSpc>
              <a:spcBef>
                <a:spcPts val="600"/>
              </a:spcBef>
              <a:buClr>
                <a:srgbClr val="006283"/>
              </a:buClr>
              <a:buFont typeface="Courier New" panose="02070309020205020404" pitchFamily="49" charset="0"/>
              <a:buChar char="o"/>
              <a:defRPr/>
            </a:pPr>
            <a:r>
              <a:rPr lang="en-ZA" sz="4800" dirty="0">
                <a:latin typeface="Gill Sans MT" panose="020B0502020104020203" pitchFamily="34" charset="0"/>
              </a:rPr>
              <a:t>Ordinarily, and generally, during the drafting of regulations, </a:t>
            </a:r>
            <a:r>
              <a:rPr lang="en-ZA" sz="4800" b="1" dirty="0">
                <a:latin typeface="Gill Sans MT" panose="020B0502020104020203" pitchFamily="34" charset="0"/>
              </a:rPr>
              <a:t>a draft set of regulations is written inhouse </a:t>
            </a:r>
            <a:r>
              <a:rPr lang="en-ZA" sz="4800" dirty="0">
                <a:latin typeface="Gill Sans MT" panose="020B0502020104020203" pitchFamily="34" charset="0"/>
              </a:rPr>
              <a:t>(i.e. by CapeNature and DEA&amp;DP), and </a:t>
            </a:r>
            <a:r>
              <a:rPr lang="en-ZA" sz="4800" b="1" dirty="0">
                <a:latin typeface="Gill Sans MT" panose="020B0502020104020203" pitchFamily="34" charset="0"/>
              </a:rPr>
              <a:t>then formally published for comment and stakeholder consultation (i.e. a single phase)</a:t>
            </a:r>
          </a:p>
          <a:p>
            <a:pPr marL="536575" lvl="1" indent="-536575">
              <a:lnSpc>
                <a:spcPct val="145000"/>
              </a:lnSpc>
              <a:spcBef>
                <a:spcPts val="600"/>
              </a:spcBef>
              <a:buClr>
                <a:srgbClr val="006283"/>
              </a:buClr>
              <a:buFont typeface="Courier New" panose="02070309020205020404" pitchFamily="49" charset="0"/>
              <a:buChar char="o"/>
              <a:defRPr/>
            </a:pPr>
            <a:r>
              <a:rPr lang="en-ZA" sz="4800" dirty="0">
                <a:latin typeface="Gill Sans MT" panose="020B0502020104020203" pitchFamily="34" charset="0"/>
              </a:rPr>
              <a:t>A publication (in the Gazette and newspapers) and consultative process in terms of section 84 of the Act is followed</a:t>
            </a:r>
          </a:p>
          <a:p>
            <a:pPr marL="536575" lvl="1" indent="-536575">
              <a:lnSpc>
                <a:spcPct val="145000"/>
              </a:lnSpc>
              <a:spcBef>
                <a:spcPts val="600"/>
              </a:spcBef>
              <a:buClr>
                <a:srgbClr val="006283"/>
              </a:buClr>
              <a:buFont typeface="Courier New" panose="02070309020205020404" pitchFamily="49" charset="0"/>
              <a:buChar char="o"/>
              <a:defRPr/>
            </a:pPr>
            <a:r>
              <a:rPr lang="en-ZA" sz="4800" dirty="0">
                <a:latin typeface="Gill Sans MT" panose="020B0502020104020203" pitchFamily="34" charset="0"/>
              </a:rPr>
              <a:t>To ensure greater inclusivity and engagement with </a:t>
            </a:r>
            <a:r>
              <a:rPr lang="en-ZA" sz="4800" b="1" dirty="0">
                <a:latin typeface="Gill Sans MT" panose="020B0502020104020203" pitchFamily="34" charset="0"/>
              </a:rPr>
              <a:t>ALL stakeholders </a:t>
            </a:r>
            <a:r>
              <a:rPr lang="en-ZA" sz="4800" dirty="0">
                <a:latin typeface="Gill Sans MT" panose="020B0502020104020203" pitchFamily="34" charset="0"/>
              </a:rPr>
              <a:t>to identify and address </a:t>
            </a:r>
            <a:r>
              <a:rPr lang="en-ZA" sz="4800" b="1" dirty="0">
                <a:latin typeface="Gill Sans MT" panose="020B0502020104020203" pitchFamily="34" charset="0"/>
              </a:rPr>
              <a:t>ALL issues</a:t>
            </a:r>
            <a:r>
              <a:rPr lang="en-ZA" sz="4800" dirty="0">
                <a:latin typeface="Gill Sans MT" panose="020B0502020104020203" pitchFamily="34" charset="0"/>
              </a:rPr>
              <a:t>, that a draft set of regulations should address, CapeNature and </a:t>
            </a:r>
            <a:r>
              <a:rPr lang="en-US" sz="4800" b="0" i="0" dirty="0">
                <a:solidFill>
                  <a:srgbClr val="000000"/>
                </a:solidFill>
                <a:effectLst/>
                <a:latin typeface="Gill Sans MT" panose="020B0502020104020203" pitchFamily="34" charset="0"/>
              </a:rPr>
              <a:t>Department of Environmental Affairs and Development Planning</a:t>
            </a:r>
            <a:r>
              <a:rPr lang="en-ZA" sz="4800" dirty="0">
                <a:latin typeface="Gill Sans MT" panose="020B0502020104020203" pitchFamily="34" charset="0"/>
              </a:rPr>
              <a:t> are taking a </a:t>
            </a:r>
            <a:r>
              <a:rPr lang="en-ZA" sz="4800" b="1" dirty="0">
                <a:latin typeface="Gill Sans MT" panose="020B0502020104020203" pitchFamily="34" charset="0"/>
              </a:rPr>
              <a:t>tabula rasa (blank / clean slate) approach</a:t>
            </a:r>
            <a:r>
              <a:rPr lang="en-ZA" sz="4800" dirty="0">
                <a:latin typeface="Gill Sans MT" panose="020B0502020104020203" pitchFamily="34" charset="0"/>
              </a:rPr>
              <a:t> to drafting the regulations</a:t>
            </a:r>
          </a:p>
          <a:p>
            <a:pPr marL="536575" lvl="1" indent="-536575">
              <a:lnSpc>
                <a:spcPct val="145000"/>
              </a:lnSpc>
              <a:spcBef>
                <a:spcPts val="600"/>
              </a:spcBef>
              <a:buClr>
                <a:srgbClr val="006283"/>
              </a:buClr>
              <a:buFont typeface="Courier New" panose="02070309020205020404" pitchFamily="49" charset="0"/>
              <a:buChar char="o"/>
              <a:defRPr/>
            </a:pPr>
            <a:r>
              <a:rPr lang="en-ZA" sz="4800" dirty="0">
                <a:latin typeface="Gill Sans MT" panose="020B0502020104020203" pitchFamily="34" charset="0"/>
              </a:rPr>
              <a:t>We are literally starting with an empty page </a:t>
            </a:r>
            <a:r>
              <a:rPr lang="en-ZA" sz="4800" b="1" dirty="0">
                <a:latin typeface="Gill Sans MT" panose="020B0502020104020203" pitchFamily="34" charset="0"/>
              </a:rPr>
              <a:t>which you, the stakeholders, will help populate</a:t>
            </a:r>
            <a:r>
              <a:rPr lang="en-ZA" sz="4800" dirty="0">
                <a:latin typeface="Gill Sans MT" panose="020B0502020104020203" pitchFamily="34" charset="0"/>
              </a:rPr>
              <a:t>, which will ultimately form a set of draft Regulations for formal publication</a:t>
            </a:r>
            <a:endParaRPr lang="en-ZA" sz="1400" dirty="0">
              <a:latin typeface="Gill Sans MT" panose="020B0502020104020203" pitchFamily="34" charset="0"/>
            </a:endParaRPr>
          </a:p>
          <a:p>
            <a:pPr marL="536575" lvl="1" indent="-536575">
              <a:lnSpc>
                <a:spcPct val="150000"/>
              </a:lnSpc>
              <a:spcBef>
                <a:spcPts val="600"/>
              </a:spcBef>
              <a:buClr>
                <a:srgbClr val="006283"/>
              </a:buClr>
              <a:buFont typeface="Courier New" panose="02070309020205020404" pitchFamily="49" charset="0"/>
              <a:buChar char="o"/>
              <a:defRPr/>
            </a:pPr>
            <a:endParaRPr lang="en-ZA" sz="1400" dirty="0">
              <a:latin typeface="Gill Sans MT" panose="020B0502020104020203" pitchFamily="34" charset="0"/>
            </a:endParaRPr>
          </a:p>
          <a:p>
            <a:pPr marL="536575" lvl="1" indent="-536575">
              <a:lnSpc>
                <a:spcPct val="150000"/>
              </a:lnSpc>
              <a:spcBef>
                <a:spcPts val="600"/>
              </a:spcBef>
              <a:buClr>
                <a:srgbClr val="006283"/>
              </a:buClr>
              <a:buFont typeface="Courier New" panose="02070309020205020404" pitchFamily="49" charset="0"/>
              <a:buChar char="o"/>
              <a:defRPr/>
            </a:pPr>
            <a:endParaRPr lang="en-ZA" sz="1400" dirty="0">
              <a:latin typeface="Gill Sans MT" panose="020B0502020104020203" pitchFamily="34" charset="0"/>
            </a:endParaRPr>
          </a:p>
        </p:txBody>
      </p:sp>
      <p:pic>
        <p:nvPicPr>
          <p:cNvPr id="4" name="Picture 3">
            <a:extLst>
              <a:ext uri="{FF2B5EF4-FFF2-40B4-BE49-F238E27FC236}">
                <a16:creationId xmlns:a16="http://schemas.microsoft.com/office/drawing/2014/main" id="{7C7AE1F4-BD98-06D3-1D0C-F9F824445799}"/>
              </a:ext>
            </a:extLst>
          </p:cNvPr>
          <p:cNvPicPr>
            <a:picLocks noChangeAspect="1"/>
          </p:cNvPicPr>
          <p:nvPr/>
        </p:nvPicPr>
        <p:blipFill rotWithShape="1">
          <a:blip r:embed="rId5"/>
          <a:srcRect r="59276"/>
          <a:stretch/>
        </p:blipFill>
        <p:spPr>
          <a:xfrm>
            <a:off x="10557567" y="-2873"/>
            <a:ext cx="1785141" cy="6858000"/>
          </a:xfrm>
          <a:prstGeom prst="rect">
            <a:avLst/>
          </a:prstGeom>
        </p:spPr>
      </p:pic>
      <p:pic>
        <p:nvPicPr>
          <p:cNvPr id="7" name="Picture 6">
            <a:extLst>
              <a:ext uri="{FF2B5EF4-FFF2-40B4-BE49-F238E27FC236}">
                <a16:creationId xmlns:a16="http://schemas.microsoft.com/office/drawing/2014/main" id="{E0A04B1D-3660-B1CE-0AA4-039674F3DC8E}"/>
              </a:ext>
            </a:extLst>
          </p:cNvPr>
          <p:cNvPicPr>
            <a:picLocks noChangeAspect="1"/>
          </p:cNvPicPr>
          <p:nvPr/>
        </p:nvPicPr>
        <p:blipFill>
          <a:blip r:embed="rId6"/>
          <a:stretch>
            <a:fillRect/>
          </a:stretch>
        </p:blipFill>
        <p:spPr>
          <a:xfrm>
            <a:off x="9639934" y="6466462"/>
            <a:ext cx="1530839" cy="270841"/>
          </a:xfrm>
          <a:prstGeom prst="rect">
            <a:avLst/>
          </a:prstGeom>
          <a:noFill/>
        </p:spPr>
      </p:pic>
      <p:pic>
        <p:nvPicPr>
          <p:cNvPr id="15" name="Audio 14">
            <a:hlinkClick r:id="" action="ppaction://media"/>
            <a:extLst>
              <a:ext uri="{FF2B5EF4-FFF2-40B4-BE49-F238E27FC236}">
                <a16:creationId xmlns:a16="http://schemas.microsoft.com/office/drawing/2014/main" id="{F8E12E0A-9760-97A3-A74B-4DCBC5B3127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42552384"/>
      </p:ext>
    </p:extLst>
  </p:cSld>
  <p:clrMapOvr>
    <a:masterClrMapping/>
  </p:clrMapOvr>
  <mc:AlternateContent xmlns:mc="http://schemas.openxmlformats.org/markup-compatibility/2006" xmlns:p14="http://schemas.microsoft.com/office/powerpoint/2010/main">
    <mc:Choice Requires="p14">
      <p:transition spd="slow" p14:dur="2000" advTm="71897"/>
    </mc:Choice>
    <mc:Fallback xmlns="">
      <p:transition spd="slow" advTm="71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The new Regulations and the blank slate, multiphase approach</a:t>
            </a:r>
            <a:endParaRPr lang="en-ZA" dirty="0"/>
          </a:p>
        </p:txBody>
      </p:sp>
      <p:sp>
        <p:nvSpPr>
          <p:cNvPr id="3" name="Slide Number Placeholder 2"/>
          <p:cNvSpPr>
            <a:spLocks noGrp="1"/>
          </p:cNvSpPr>
          <p:nvPr>
            <p:ph type="sldNum" sz="quarter" idx="4"/>
          </p:nvPr>
        </p:nvSpPr>
        <p:spPr/>
        <p:txBody>
          <a:bodyPr/>
          <a:lstStyle/>
          <a:p>
            <a:fld id="{8406839F-D7A4-4E5D-B93D-768AD4D1DB36}" type="slidenum">
              <a:rPr lang="en-ZA" smtClean="0">
                <a:solidFill>
                  <a:srgbClr val="003399"/>
                </a:solidFill>
              </a:rPr>
              <a:pPr/>
              <a:t>8</a:t>
            </a:fld>
            <a:endParaRPr lang="en-ZA" dirty="0">
              <a:solidFill>
                <a:srgbClr val="003399"/>
              </a:solidFill>
            </a:endParaRPr>
          </a:p>
        </p:txBody>
      </p:sp>
      <p:sp>
        <p:nvSpPr>
          <p:cNvPr id="6" name="Text Placeholder 5"/>
          <p:cNvSpPr>
            <a:spLocks noGrp="1"/>
          </p:cNvSpPr>
          <p:nvPr>
            <p:ph type="body" sz="quarter" idx="13"/>
          </p:nvPr>
        </p:nvSpPr>
        <p:spPr>
          <a:xfrm>
            <a:off x="335360" y="924081"/>
            <a:ext cx="10149546" cy="5888034"/>
          </a:xfrm>
        </p:spPr>
        <p:txBody>
          <a:bodyPr anchor="t" anchorCtr="0">
            <a:normAutofit fontScale="25000" lnSpcReduction="20000"/>
          </a:bodyPr>
          <a:lstStyle/>
          <a:p>
            <a:pPr marL="536575" lvl="1" indent="-536575">
              <a:lnSpc>
                <a:spcPct val="145000"/>
              </a:lnSpc>
              <a:spcBef>
                <a:spcPts val="600"/>
              </a:spcBef>
              <a:buClr>
                <a:srgbClr val="006283"/>
              </a:buClr>
              <a:buFont typeface="Courier New" panose="02070309020205020404" pitchFamily="49" charset="0"/>
              <a:buChar char="o"/>
              <a:defRPr/>
            </a:pPr>
            <a:r>
              <a:rPr lang="en-ZA" sz="6400" dirty="0">
                <a:latin typeface="Gill Sans MT" panose="020B0502020104020203" pitchFamily="34" charset="0"/>
              </a:rPr>
              <a:t>We have chosen a </a:t>
            </a:r>
            <a:r>
              <a:rPr lang="en-ZA" sz="6400" b="1" dirty="0">
                <a:latin typeface="Gill Sans MT" panose="020B0502020104020203" pitchFamily="34" charset="0"/>
              </a:rPr>
              <a:t>multiphase approach to engage with stakeholders on the drafting of the regulations from the outset</a:t>
            </a:r>
            <a:r>
              <a:rPr lang="en-ZA" sz="6400" dirty="0">
                <a:latin typeface="Gill Sans MT" panose="020B0502020104020203" pitchFamily="34" charset="0"/>
              </a:rPr>
              <a:t> and before the draft regulations enter the formal publication and consultation phase, as highlighted above</a:t>
            </a:r>
          </a:p>
          <a:p>
            <a:pPr marL="536575" lvl="1" indent="-536575">
              <a:lnSpc>
                <a:spcPct val="145000"/>
              </a:lnSpc>
              <a:spcBef>
                <a:spcPts val="600"/>
              </a:spcBef>
              <a:buClr>
                <a:srgbClr val="006283"/>
              </a:buClr>
              <a:buFont typeface="Courier New" panose="02070309020205020404" pitchFamily="49" charset="0"/>
              <a:buChar char="o"/>
              <a:defRPr/>
            </a:pPr>
            <a:r>
              <a:rPr lang="en-US" sz="6400" b="0" i="0" dirty="0">
                <a:solidFill>
                  <a:srgbClr val="000000"/>
                </a:solidFill>
                <a:effectLst/>
                <a:latin typeface="Gill Sans MT" panose="020B0502020104020203" pitchFamily="34" charset="0"/>
              </a:rPr>
              <a:t>The </a:t>
            </a:r>
            <a:r>
              <a:rPr lang="en-US" sz="6400" b="1" i="0" dirty="0">
                <a:solidFill>
                  <a:srgbClr val="FF0000"/>
                </a:solidFill>
                <a:effectLst/>
                <a:latin typeface="Gill Sans MT" panose="020B0502020104020203" pitchFamily="34" charset="0"/>
              </a:rPr>
              <a:t>first</a:t>
            </a:r>
            <a:r>
              <a:rPr lang="en-US" sz="6400" b="1" i="0" dirty="0">
                <a:solidFill>
                  <a:srgbClr val="000000"/>
                </a:solidFill>
                <a:effectLst/>
                <a:latin typeface="Gill Sans MT" panose="020B0502020104020203" pitchFamily="34" charset="0"/>
              </a:rPr>
              <a:t> phase </a:t>
            </a:r>
            <a:r>
              <a:rPr lang="en-US" sz="6400" b="0" i="0" dirty="0">
                <a:solidFill>
                  <a:srgbClr val="000000"/>
                </a:solidFill>
                <a:effectLst/>
                <a:latin typeface="Gill Sans MT" panose="020B0502020104020203" pitchFamily="34" charset="0"/>
              </a:rPr>
              <a:t>is a series of </a:t>
            </a:r>
            <a:r>
              <a:rPr lang="en-US" sz="6400" b="1" i="0" dirty="0">
                <a:solidFill>
                  <a:srgbClr val="000000"/>
                </a:solidFill>
                <a:effectLst/>
                <a:latin typeface="Gill Sans MT" panose="020B0502020104020203" pitchFamily="34" charset="0"/>
              </a:rPr>
              <a:t>stakeholder engagements </a:t>
            </a:r>
            <a:r>
              <a:rPr lang="en-US" sz="6400" b="0" i="0" dirty="0">
                <a:solidFill>
                  <a:srgbClr val="000000"/>
                </a:solidFill>
                <a:effectLst/>
                <a:latin typeface="Gill Sans MT" panose="020B0502020104020203" pitchFamily="34" charset="0"/>
              </a:rPr>
              <a:t>facilitated by CapeNature and the Department of Environmental Affairs and Development Planning to gauge what it is that stakeholders in the Western Cape want from a set of biodiversity regulations (and what they don’t want) </a:t>
            </a:r>
            <a:r>
              <a:rPr lang="en-US" sz="6400" b="1" i="0" dirty="0">
                <a:solidFill>
                  <a:srgbClr val="000000"/>
                </a:solidFill>
                <a:effectLst/>
                <a:latin typeface="Gill Sans MT" panose="020B0502020104020203" pitchFamily="34" charset="0"/>
              </a:rPr>
              <a:t>as they relate to certain sections of the Act</a:t>
            </a:r>
            <a:r>
              <a:rPr lang="en-US" sz="6400" b="0" i="0" dirty="0">
                <a:solidFill>
                  <a:srgbClr val="000000"/>
                </a:solidFill>
                <a:effectLst/>
                <a:latin typeface="Gill Sans MT" panose="020B0502020104020203" pitchFamily="34" charset="0"/>
              </a:rPr>
              <a:t> relating primarily to </a:t>
            </a:r>
            <a:r>
              <a:rPr lang="en-US" sz="6400" b="1" dirty="0">
                <a:solidFill>
                  <a:srgbClr val="FF0000"/>
                </a:solidFill>
                <a:latin typeface="Gill Sans MT" panose="020B0502020104020203" pitchFamily="34" charset="0"/>
              </a:rPr>
              <a:t>matters regarding animals, plants and permits</a:t>
            </a:r>
            <a:endParaRPr lang="en-US" sz="6400" b="0" i="0" dirty="0">
              <a:solidFill>
                <a:srgbClr val="000000"/>
              </a:solidFill>
              <a:effectLst/>
              <a:latin typeface="Gill Sans MT" panose="020B0502020104020203" pitchFamily="34" charset="0"/>
            </a:endParaRPr>
          </a:p>
          <a:p>
            <a:pPr marL="536575" lvl="1" indent="-536575">
              <a:lnSpc>
                <a:spcPct val="145000"/>
              </a:lnSpc>
              <a:spcBef>
                <a:spcPts val="600"/>
              </a:spcBef>
              <a:buClr>
                <a:srgbClr val="006283"/>
              </a:buClr>
              <a:buFont typeface="Courier New" panose="02070309020205020404" pitchFamily="49" charset="0"/>
              <a:buChar char="o"/>
              <a:defRPr/>
            </a:pPr>
            <a:r>
              <a:rPr lang="en-US" sz="6400" b="0" i="0" dirty="0">
                <a:solidFill>
                  <a:srgbClr val="000000"/>
                </a:solidFill>
                <a:effectLst/>
                <a:latin typeface="Gill Sans MT" panose="020B0502020104020203" pitchFamily="34" charset="0"/>
              </a:rPr>
              <a:t>Once feedback from this first round / phase of stakeholder engagements have been captured, a formal / official draft set of regulations will be written </a:t>
            </a:r>
            <a:r>
              <a:rPr lang="en-ZA" sz="6400" dirty="0">
                <a:latin typeface="Gill Sans MT" panose="020B0502020104020203" pitchFamily="34" charset="0"/>
              </a:rPr>
              <a:t>in terms of section 81 </a:t>
            </a:r>
            <a:r>
              <a:rPr lang="en-US" sz="6400" b="0" i="0" dirty="0">
                <a:solidFill>
                  <a:srgbClr val="000000"/>
                </a:solidFill>
                <a:effectLst/>
                <a:latin typeface="Gill Sans MT" panose="020B0502020104020203" pitchFamily="34" charset="0"/>
              </a:rPr>
              <a:t>and published in terms of section 84 of the Act, as mentioned above, for formal comment and consultation and f</a:t>
            </a:r>
            <a:r>
              <a:rPr lang="en-US" sz="6400" dirty="0">
                <a:solidFill>
                  <a:srgbClr val="000000"/>
                </a:solidFill>
                <a:latin typeface="Gill Sans MT" panose="020B0502020104020203" pitchFamily="34" charset="0"/>
              </a:rPr>
              <a:t>urther focused </a:t>
            </a:r>
            <a:r>
              <a:rPr lang="en-US" sz="6400" b="0" i="0" dirty="0">
                <a:solidFill>
                  <a:srgbClr val="000000"/>
                </a:solidFill>
                <a:effectLst/>
                <a:latin typeface="Gill Sans MT" panose="020B0502020104020203" pitchFamily="34" charset="0"/>
              </a:rPr>
              <a:t>rounds of stakeholder engagements will be held as part of this formal consultative process (</a:t>
            </a:r>
            <a:r>
              <a:rPr lang="en-US" sz="6400" b="1" i="0" dirty="0">
                <a:solidFill>
                  <a:srgbClr val="FF0000"/>
                </a:solidFill>
                <a:effectLst/>
                <a:latin typeface="Gill Sans MT" panose="020B0502020104020203" pitchFamily="34" charset="0"/>
              </a:rPr>
              <a:t>second</a:t>
            </a:r>
            <a:r>
              <a:rPr lang="en-US" sz="6400" b="1" i="0" dirty="0">
                <a:solidFill>
                  <a:srgbClr val="000000"/>
                </a:solidFill>
                <a:effectLst/>
                <a:latin typeface="Gill Sans MT" panose="020B0502020104020203" pitchFamily="34" charset="0"/>
              </a:rPr>
              <a:t> phase</a:t>
            </a:r>
            <a:r>
              <a:rPr lang="en-US" sz="6400" b="0" i="0" dirty="0">
                <a:solidFill>
                  <a:srgbClr val="000000"/>
                </a:solidFill>
                <a:effectLst/>
                <a:latin typeface="Gill Sans MT" panose="020B0502020104020203" pitchFamily="34" charset="0"/>
              </a:rPr>
              <a:t>)</a:t>
            </a:r>
          </a:p>
          <a:p>
            <a:pPr marL="536575" lvl="1" indent="-536575">
              <a:lnSpc>
                <a:spcPct val="145000"/>
              </a:lnSpc>
              <a:spcBef>
                <a:spcPts val="600"/>
              </a:spcBef>
              <a:buClr>
                <a:srgbClr val="006283"/>
              </a:buClr>
              <a:buFont typeface="Courier New" panose="02070309020205020404" pitchFamily="49" charset="0"/>
              <a:buChar char="o"/>
              <a:defRPr/>
            </a:pPr>
            <a:r>
              <a:rPr lang="en-US" sz="6400" dirty="0">
                <a:solidFill>
                  <a:srgbClr val="000000"/>
                </a:solidFill>
                <a:latin typeface="Gill Sans MT" panose="020B0502020104020203" pitchFamily="34" charset="0"/>
              </a:rPr>
              <a:t>It is envisaged that the </a:t>
            </a:r>
            <a:r>
              <a:rPr lang="en-US" sz="6400" b="0" i="0" dirty="0">
                <a:solidFill>
                  <a:srgbClr val="000000"/>
                </a:solidFill>
                <a:effectLst/>
                <a:latin typeface="Gill Sans MT" panose="020B0502020104020203" pitchFamily="34" charset="0"/>
              </a:rPr>
              <a:t>final regulations will be promulgated towards the end of 2024 (</a:t>
            </a:r>
            <a:r>
              <a:rPr lang="en-US" sz="6400" b="1" i="0" dirty="0">
                <a:solidFill>
                  <a:srgbClr val="FF0000"/>
                </a:solidFill>
                <a:effectLst/>
                <a:latin typeface="Gill Sans MT" panose="020B0502020104020203" pitchFamily="34" charset="0"/>
              </a:rPr>
              <a:t>final</a:t>
            </a:r>
            <a:r>
              <a:rPr lang="en-US" sz="6400" b="1" i="0" dirty="0">
                <a:solidFill>
                  <a:srgbClr val="000000"/>
                </a:solidFill>
                <a:effectLst/>
                <a:latin typeface="Gill Sans MT" panose="020B0502020104020203" pitchFamily="34" charset="0"/>
              </a:rPr>
              <a:t> phase</a:t>
            </a:r>
            <a:r>
              <a:rPr lang="en-US" sz="6400" b="0" i="0" dirty="0">
                <a:solidFill>
                  <a:srgbClr val="000000"/>
                </a:solidFill>
                <a:effectLst/>
                <a:latin typeface="Gill Sans MT" panose="020B0502020104020203" pitchFamily="34" charset="0"/>
              </a:rPr>
              <a:t>) </a:t>
            </a:r>
            <a:r>
              <a:rPr lang="en-US" sz="6400" b="1" i="0" dirty="0">
                <a:solidFill>
                  <a:srgbClr val="000000"/>
                </a:solidFill>
                <a:effectLst/>
                <a:latin typeface="Gill Sans MT" panose="020B0502020104020203" pitchFamily="34" charset="0"/>
              </a:rPr>
              <a:t>and further sections (mainly sections 47 – 76) of the Act will then (also) come into operation</a:t>
            </a:r>
            <a:r>
              <a:rPr lang="en-US" sz="6400" b="0" i="0" dirty="0">
                <a:solidFill>
                  <a:srgbClr val="000000"/>
                </a:solidFill>
                <a:effectLst/>
                <a:latin typeface="Gill Sans MT" panose="020B0502020104020203" pitchFamily="34" charset="0"/>
              </a:rPr>
              <a:t> </a:t>
            </a:r>
          </a:p>
          <a:p>
            <a:pPr marL="536575" lvl="1" indent="-536575">
              <a:lnSpc>
                <a:spcPct val="145000"/>
              </a:lnSpc>
              <a:spcBef>
                <a:spcPts val="600"/>
              </a:spcBef>
              <a:buClr>
                <a:srgbClr val="006283"/>
              </a:buClr>
              <a:buFont typeface="Courier New" panose="02070309020205020404" pitchFamily="49" charset="0"/>
              <a:buChar char="o"/>
              <a:defRPr/>
            </a:pPr>
            <a:r>
              <a:rPr lang="en-US" sz="6400" i="0" dirty="0">
                <a:solidFill>
                  <a:srgbClr val="000000"/>
                </a:solidFill>
                <a:effectLst/>
                <a:latin typeface="Gill Sans MT" panose="020B0502020104020203" pitchFamily="34" charset="0"/>
              </a:rPr>
              <a:t>It is envisaged that the Western Cape Biodiversity Act and its implementation through these regulations will enable a transformed biodiversity economy focusing on enabling access to critical resources in an equitable and sustainable manner</a:t>
            </a:r>
            <a:endParaRPr lang="en-ZA" sz="6400" dirty="0">
              <a:latin typeface="Gill Sans MT" panose="020B0502020104020203" pitchFamily="34" charset="0"/>
            </a:endParaRPr>
          </a:p>
          <a:p>
            <a:pPr marL="536575" lvl="1" indent="-536575">
              <a:lnSpc>
                <a:spcPct val="150000"/>
              </a:lnSpc>
              <a:spcBef>
                <a:spcPts val="600"/>
              </a:spcBef>
              <a:buClr>
                <a:srgbClr val="006283"/>
              </a:buClr>
              <a:buFont typeface="Courier New" panose="02070309020205020404" pitchFamily="49" charset="0"/>
              <a:buChar char="o"/>
              <a:defRPr/>
            </a:pPr>
            <a:endParaRPr lang="en-ZA" sz="1400" dirty="0">
              <a:latin typeface="Gill Sans MT" panose="020B0502020104020203" pitchFamily="34" charset="0"/>
            </a:endParaRPr>
          </a:p>
          <a:p>
            <a:pPr marL="536575" lvl="1" indent="-536575">
              <a:lnSpc>
                <a:spcPct val="150000"/>
              </a:lnSpc>
              <a:spcBef>
                <a:spcPts val="600"/>
              </a:spcBef>
              <a:buClr>
                <a:srgbClr val="006283"/>
              </a:buClr>
              <a:buFont typeface="Courier New" panose="02070309020205020404" pitchFamily="49" charset="0"/>
              <a:buChar char="o"/>
              <a:defRPr/>
            </a:pPr>
            <a:endParaRPr lang="en-ZA" sz="1400" dirty="0">
              <a:latin typeface="Gill Sans MT" panose="020B0502020104020203" pitchFamily="34" charset="0"/>
            </a:endParaRPr>
          </a:p>
          <a:p>
            <a:pPr marL="536575" lvl="1" indent="-536575">
              <a:lnSpc>
                <a:spcPct val="150000"/>
              </a:lnSpc>
              <a:spcBef>
                <a:spcPts val="600"/>
              </a:spcBef>
              <a:buClr>
                <a:srgbClr val="006283"/>
              </a:buClr>
              <a:buFont typeface="Courier New" panose="02070309020205020404" pitchFamily="49" charset="0"/>
              <a:buChar char="o"/>
              <a:defRPr/>
            </a:pPr>
            <a:endParaRPr lang="en-ZA" sz="1400" dirty="0">
              <a:latin typeface="Gill Sans MT" panose="020B0502020104020203" pitchFamily="34" charset="0"/>
            </a:endParaRPr>
          </a:p>
        </p:txBody>
      </p:sp>
      <p:pic>
        <p:nvPicPr>
          <p:cNvPr id="4" name="Picture 3">
            <a:extLst>
              <a:ext uri="{FF2B5EF4-FFF2-40B4-BE49-F238E27FC236}">
                <a16:creationId xmlns:a16="http://schemas.microsoft.com/office/drawing/2014/main" id="{7C7AE1F4-BD98-06D3-1D0C-F9F824445799}"/>
              </a:ext>
            </a:extLst>
          </p:cNvPr>
          <p:cNvPicPr>
            <a:picLocks noChangeAspect="1"/>
          </p:cNvPicPr>
          <p:nvPr/>
        </p:nvPicPr>
        <p:blipFill rotWithShape="1">
          <a:blip r:embed="rId5"/>
          <a:srcRect r="59276"/>
          <a:stretch/>
        </p:blipFill>
        <p:spPr>
          <a:xfrm>
            <a:off x="10557567" y="-2873"/>
            <a:ext cx="1785141" cy="6858000"/>
          </a:xfrm>
          <a:prstGeom prst="rect">
            <a:avLst/>
          </a:prstGeom>
        </p:spPr>
      </p:pic>
      <p:pic>
        <p:nvPicPr>
          <p:cNvPr id="7" name="Picture 6">
            <a:extLst>
              <a:ext uri="{FF2B5EF4-FFF2-40B4-BE49-F238E27FC236}">
                <a16:creationId xmlns:a16="http://schemas.microsoft.com/office/drawing/2014/main" id="{E0A04B1D-3660-B1CE-0AA4-039674F3DC8E}"/>
              </a:ext>
            </a:extLst>
          </p:cNvPr>
          <p:cNvPicPr>
            <a:picLocks noChangeAspect="1"/>
          </p:cNvPicPr>
          <p:nvPr/>
        </p:nvPicPr>
        <p:blipFill>
          <a:blip r:embed="rId6"/>
          <a:stretch>
            <a:fillRect/>
          </a:stretch>
        </p:blipFill>
        <p:spPr>
          <a:xfrm>
            <a:off x="9639934" y="6466462"/>
            <a:ext cx="1530839" cy="270841"/>
          </a:xfrm>
          <a:prstGeom prst="rect">
            <a:avLst/>
          </a:prstGeom>
          <a:noFill/>
        </p:spPr>
      </p:pic>
      <p:pic>
        <p:nvPicPr>
          <p:cNvPr id="18" name="Audio 17">
            <a:hlinkClick r:id="" action="ppaction://media"/>
            <a:extLst>
              <a:ext uri="{FF2B5EF4-FFF2-40B4-BE49-F238E27FC236}">
                <a16:creationId xmlns:a16="http://schemas.microsoft.com/office/drawing/2014/main" id="{10671F6B-884B-5F9A-E897-983BD62FC8D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70671108"/>
      </p:ext>
    </p:extLst>
  </p:cSld>
  <p:clrMapOvr>
    <a:masterClrMapping/>
  </p:clrMapOvr>
  <mc:AlternateContent xmlns:mc="http://schemas.openxmlformats.org/markup-compatibility/2006" xmlns:p14="http://schemas.microsoft.com/office/powerpoint/2010/main">
    <mc:Choice Requires="p14">
      <p:transition spd="slow" p14:dur="2000" advTm="113031"/>
    </mc:Choice>
    <mc:Fallback xmlns="">
      <p:transition spd="slow" advTm="113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8406839F-D7A4-4E5D-B93D-768AD4D1DB36}" type="slidenum">
              <a:rPr lang="en-ZA" smtClean="0">
                <a:solidFill>
                  <a:srgbClr val="003399"/>
                </a:solidFill>
              </a:rPr>
              <a:pPr/>
              <a:t>9</a:t>
            </a:fld>
            <a:endParaRPr lang="en-ZA" dirty="0">
              <a:solidFill>
                <a:srgbClr val="003399"/>
              </a:solidFill>
            </a:endParaRPr>
          </a:p>
        </p:txBody>
      </p:sp>
      <p:pic>
        <p:nvPicPr>
          <p:cNvPr id="4" name="Picture 3">
            <a:extLst>
              <a:ext uri="{FF2B5EF4-FFF2-40B4-BE49-F238E27FC236}">
                <a16:creationId xmlns:a16="http://schemas.microsoft.com/office/drawing/2014/main" id="{7C7AE1F4-BD98-06D3-1D0C-F9F824445799}"/>
              </a:ext>
            </a:extLst>
          </p:cNvPr>
          <p:cNvPicPr>
            <a:picLocks noChangeAspect="1"/>
          </p:cNvPicPr>
          <p:nvPr/>
        </p:nvPicPr>
        <p:blipFill rotWithShape="1">
          <a:blip r:embed="rId5"/>
          <a:srcRect r="59276"/>
          <a:stretch/>
        </p:blipFill>
        <p:spPr>
          <a:xfrm>
            <a:off x="10557567" y="-2873"/>
            <a:ext cx="1785141" cy="6858000"/>
          </a:xfrm>
          <a:prstGeom prst="rect">
            <a:avLst/>
          </a:prstGeom>
        </p:spPr>
      </p:pic>
      <p:pic>
        <p:nvPicPr>
          <p:cNvPr id="7" name="Picture 6">
            <a:extLst>
              <a:ext uri="{FF2B5EF4-FFF2-40B4-BE49-F238E27FC236}">
                <a16:creationId xmlns:a16="http://schemas.microsoft.com/office/drawing/2014/main" id="{E0A04B1D-3660-B1CE-0AA4-039674F3DC8E}"/>
              </a:ext>
            </a:extLst>
          </p:cNvPr>
          <p:cNvPicPr>
            <a:picLocks noChangeAspect="1"/>
          </p:cNvPicPr>
          <p:nvPr/>
        </p:nvPicPr>
        <p:blipFill>
          <a:blip r:embed="rId6"/>
          <a:stretch>
            <a:fillRect/>
          </a:stretch>
        </p:blipFill>
        <p:spPr>
          <a:xfrm>
            <a:off x="9639934" y="6466462"/>
            <a:ext cx="1530839" cy="270841"/>
          </a:xfrm>
          <a:prstGeom prst="rect">
            <a:avLst/>
          </a:prstGeom>
          <a:noFill/>
        </p:spPr>
      </p:pic>
      <p:sp>
        <p:nvSpPr>
          <p:cNvPr id="11" name="TextBox 10">
            <a:extLst>
              <a:ext uri="{FF2B5EF4-FFF2-40B4-BE49-F238E27FC236}">
                <a16:creationId xmlns:a16="http://schemas.microsoft.com/office/drawing/2014/main" id="{B87B4806-6E7D-B6FD-953D-BB629749CD45}"/>
              </a:ext>
            </a:extLst>
          </p:cNvPr>
          <p:cNvSpPr txBox="1"/>
          <p:nvPr/>
        </p:nvSpPr>
        <p:spPr>
          <a:xfrm>
            <a:off x="311260" y="295424"/>
            <a:ext cx="9930019" cy="707886"/>
          </a:xfrm>
          <a:prstGeom prst="rect">
            <a:avLst/>
          </a:prstGeom>
          <a:noFill/>
        </p:spPr>
        <p:txBody>
          <a:bodyPr wrap="square">
            <a:spAutoFit/>
          </a:bodyPr>
          <a:lstStyle/>
          <a:p>
            <a:r>
              <a:rPr lang="en-US" sz="4000" b="1" dirty="0">
                <a:solidFill>
                  <a:schemeClr val="accent1">
                    <a:lumMod val="50000"/>
                  </a:schemeClr>
                </a:solidFill>
              </a:rPr>
              <a:t>Stakeholder Engagements, Round One </a:t>
            </a:r>
            <a:endParaRPr lang="en-ZA" sz="4000" b="1" dirty="0">
              <a:solidFill>
                <a:schemeClr val="accent1">
                  <a:lumMod val="50000"/>
                </a:schemeClr>
              </a:solidFill>
            </a:endParaRPr>
          </a:p>
        </p:txBody>
      </p:sp>
      <p:pic>
        <p:nvPicPr>
          <p:cNvPr id="9" name="Picture Placeholder 8" descr="A group of animals standing in a field&#10;&#10;Description automatically generated">
            <a:extLst>
              <a:ext uri="{FF2B5EF4-FFF2-40B4-BE49-F238E27FC236}">
                <a16:creationId xmlns:a16="http://schemas.microsoft.com/office/drawing/2014/main" id="{2DA2BDD3-1D5A-E188-77D5-3894E283A147}"/>
              </a:ext>
            </a:extLst>
          </p:cNvPr>
          <p:cNvPicPr>
            <a:picLocks noGrp="1" noChangeAspect="1"/>
          </p:cNvPicPr>
          <p:nvPr>
            <p:ph type="pic" sz="quarter" idx="14"/>
          </p:nvPr>
        </p:nvPicPr>
        <p:blipFill rotWithShape="1">
          <a:blip r:embed="rId7" cstate="print">
            <a:extLst>
              <a:ext uri="{28A0092B-C50C-407E-A947-70E740481C1C}">
                <a14:useLocalDpi xmlns:a14="http://schemas.microsoft.com/office/drawing/2010/main" val="0"/>
              </a:ext>
            </a:extLst>
          </a:blip>
          <a:srcRect t="2354" b="50407"/>
          <a:stretch/>
        </p:blipFill>
        <p:spPr>
          <a:xfrm>
            <a:off x="2193479" y="1562110"/>
            <a:ext cx="6633800" cy="4800590"/>
          </a:xfrm>
          <a:prstGeom prst="rect">
            <a:avLst/>
          </a:prstGeom>
          <a:ln w="228600" cap="sq" cmpd="thickThin">
            <a:solidFill>
              <a:srgbClr val="000000"/>
            </a:solidFill>
            <a:prstDash val="solid"/>
            <a:miter lim="800000"/>
          </a:ln>
          <a:effectLst>
            <a:innerShdw blurRad="76200">
              <a:srgbClr val="000000"/>
            </a:innerShdw>
          </a:effectLst>
        </p:spPr>
      </p:pic>
      <p:pic>
        <p:nvPicPr>
          <p:cNvPr id="15" name="Audio 14">
            <a:hlinkClick r:id="" action="ppaction://media"/>
            <a:extLst>
              <a:ext uri="{FF2B5EF4-FFF2-40B4-BE49-F238E27FC236}">
                <a16:creationId xmlns:a16="http://schemas.microsoft.com/office/drawing/2014/main" id="{EFE989B7-4AD5-C750-F0F4-54E242AF676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05715006"/>
      </p:ext>
    </p:extLst>
  </p:cSld>
  <p:clrMapOvr>
    <a:masterClrMapping/>
  </p:clrMapOvr>
  <mc:AlternateContent xmlns:mc="http://schemas.openxmlformats.org/markup-compatibility/2006" xmlns:p14="http://schemas.microsoft.com/office/powerpoint/2010/main">
    <mc:Choice Requires="p14">
      <p:transition spd="slow" p14:dur="2000" advTm="8182"/>
    </mc:Choice>
    <mc:Fallback xmlns="">
      <p:transition spd="slow" advTm="8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LrzeEFIP.Ei5yEnCfpKiJ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LrzeEFIP.Ei5yEnCfpKiJ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Pd9Ct1aMTE22rXjNleq0M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33NfSVMHv0e5Npz.QjYF8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LrzeEFIP.Ei5yEnCfpKiJ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Rv0Bmol0Qk2izE3K1YLBy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LrzeEFIP.Ei5yEnCfpKiJ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FTUOUbyN0kCIIzcNAHpeTQ"/>
</p:tagLst>
</file>

<file path=ppt/theme/theme1.xml><?xml version="1.0" encoding="utf-8"?>
<a:theme xmlns:a="http://schemas.openxmlformats.org/drawingml/2006/main" name="WCG-PPT Master-121022-amc">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Western Cape Governme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3"/>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 THANK YOU - FINAL SLIDE">
  <a:themeElements>
    <a:clrScheme name="CAPENATURE COLOURS">
      <a:dk1>
        <a:sysClr val="windowText" lastClr="000000"/>
      </a:dk1>
      <a:lt1>
        <a:sysClr val="window" lastClr="FFFFFF"/>
      </a:lt1>
      <a:dk2>
        <a:srgbClr val="44546A"/>
      </a:dk2>
      <a:lt2>
        <a:srgbClr val="E7E6E6"/>
      </a:lt2>
      <a:accent1>
        <a:srgbClr val="92AE2A"/>
      </a:accent1>
      <a:accent2>
        <a:srgbClr val="ED7D31"/>
      </a:accent2>
      <a:accent3>
        <a:srgbClr val="005B7F"/>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rd format.potx" id="{F7BF6EB5-C304-4B70-A0B1-B288D7EF9815}" vid="{6CB3DAAA-841E-4AC6-9ED8-AFBF12DCF2B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47193DDD77A5845840CB4F1C32F84F0" ma:contentTypeVersion="11" ma:contentTypeDescription="Create a new document." ma:contentTypeScope="" ma:versionID="f7700cfea155cd31e41147b545ccc9e2">
  <xsd:schema xmlns:xsd="http://www.w3.org/2001/XMLSchema" xmlns:xs="http://www.w3.org/2001/XMLSchema" xmlns:p="http://schemas.microsoft.com/office/2006/metadata/properties" xmlns:ns2="bf54582b-1e29-43a7-befd-198152b5b307" targetNamespace="http://schemas.microsoft.com/office/2006/metadata/properties" ma:root="true" ma:fieldsID="918d10256a0d66b3b8daab41d96a3ebd" ns2:_="">
    <xsd:import namespace="bf54582b-1e29-43a7-befd-198152b5b30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54582b-1e29-43a7-befd-198152b5b3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AA9EB1-A396-4901-8899-21A7D3BFEA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54582b-1e29-43a7-befd-198152b5b3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812F3D-D623-4134-BB64-762E2ED3E08E}">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CE1DEFA-6BD9-4A0D-8948-847E7B7A52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31201</TotalTime>
  <Words>2669</Words>
  <Application>Microsoft Office PowerPoint</Application>
  <PresentationFormat>Widescreen</PresentationFormat>
  <Paragraphs>215</Paragraphs>
  <Slides>18</Slides>
  <Notes>16</Notes>
  <HiddenSlides>0</HiddenSlides>
  <MMClips>18</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18</vt:i4>
      </vt:variant>
    </vt:vector>
  </HeadingPairs>
  <TitlesOfParts>
    <vt:vector size="30" baseType="lpstr">
      <vt:lpstr>Arial</vt:lpstr>
      <vt:lpstr>Calibri</vt:lpstr>
      <vt:lpstr>Calibri Light</vt:lpstr>
      <vt:lpstr>Century Gothic</vt:lpstr>
      <vt:lpstr>Courier New</vt:lpstr>
      <vt:lpstr>Gill Sans MT</vt:lpstr>
      <vt:lpstr>Times-Bold</vt:lpstr>
      <vt:lpstr>Times-Italic</vt:lpstr>
      <vt:lpstr>Times-Roman</vt:lpstr>
      <vt:lpstr>WCG-PPT Master-121022-amc</vt:lpstr>
      <vt:lpstr> THANK YOU - FINAL SLIDE</vt:lpstr>
      <vt:lpstr>think-cell Slide</vt:lpstr>
      <vt:lpstr>PowerPoint Presentation</vt:lpstr>
      <vt:lpstr>Agenda</vt:lpstr>
      <vt:lpstr>Western Cape Biodiversity Act </vt:lpstr>
      <vt:lpstr>Process of Drafting Regulations </vt:lpstr>
      <vt:lpstr>Background </vt:lpstr>
      <vt:lpstr>Background</vt:lpstr>
      <vt:lpstr>The new Regulations and the blank slate, multiphase approach</vt:lpstr>
      <vt:lpstr>The new Regulations and the blank slate, multiphase approach</vt:lpstr>
      <vt:lpstr>PowerPoint Presentation</vt:lpstr>
      <vt:lpstr>Stakeholder Engagements Round One </vt:lpstr>
      <vt:lpstr>The new Regulations, what is expected?</vt:lpstr>
      <vt:lpstr>PowerPoint Presentation</vt:lpstr>
      <vt:lpstr>Primary focus for this session of stakeholder engagements</vt:lpstr>
      <vt:lpstr>Primary focus for this session of stakeholder engagements</vt:lpstr>
      <vt:lpstr>Secondary focus for this session of stakeholder engagements</vt:lpstr>
      <vt:lpstr>Primary focus, let’s talk about species  (Species in need of protection or posing threat to environment) </vt:lpstr>
      <vt:lpstr>Primary focus for this session of stakeholder engagements</vt:lpstr>
      <vt:lpstr>PowerPoint Presentation</vt:lpstr>
    </vt:vector>
  </TitlesOfParts>
  <Company>PGWC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Hector Eliott</dc:creator>
  <cp:lastModifiedBy>Petro van Rhyn</cp:lastModifiedBy>
  <cp:revision>1607</cp:revision>
  <cp:lastPrinted>2019-01-28T07:09:01Z</cp:lastPrinted>
  <dcterms:created xsi:type="dcterms:W3CDTF">2017-01-19T08:56:34Z</dcterms:created>
  <dcterms:modified xsi:type="dcterms:W3CDTF">2023-09-20T10:26:39Z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0x010100747193DDD77A5845840CB4F1C32F84F0</vt:lpwstr>
  </property>
</Properties>
</file>